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8" r:id="rId3"/>
    <p:sldMasterId id="2147483693" r:id="rId4"/>
    <p:sldMasterId id="2147483705" r:id="rId5"/>
  </p:sldMasterIdLst>
  <p:notesMasterIdLst>
    <p:notesMasterId r:id="rId32"/>
  </p:notesMasterIdLst>
  <p:handoutMasterIdLst>
    <p:handoutMasterId r:id="rId33"/>
  </p:handoutMasterIdLst>
  <p:sldIdLst>
    <p:sldId id="263" r:id="rId6"/>
    <p:sldId id="316" r:id="rId7"/>
    <p:sldId id="330" r:id="rId8"/>
    <p:sldId id="281" r:id="rId9"/>
    <p:sldId id="282" r:id="rId10"/>
    <p:sldId id="319" r:id="rId11"/>
    <p:sldId id="317" r:id="rId12"/>
    <p:sldId id="320" r:id="rId13"/>
    <p:sldId id="283" r:id="rId14"/>
    <p:sldId id="288" r:id="rId15"/>
    <p:sldId id="327" r:id="rId16"/>
    <p:sldId id="290" r:id="rId17"/>
    <p:sldId id="321" r:id="rId18"/>
    <p:sldId id="328" r:id="rId19"/>
    <p:sldId id="323" r:id="rId20"/>
    <p:sldId id="324" r:id="rId21"/>
    <p:sldId id="325" r:id="rId22"/>
    <p:sldId id="293" r:id="rId23"/>
    <p:sldId id="333" r:id="rId24"/>
    <p:sldId id="299" r:id="rId25"/>
    <p:sldId id="286" r:id="rId26"/>
    <p:sldId id="300" r:id="rId27"/>
    <p:sldId id="295" r:id="rId28"/>
    <p:sldId id="294" r:id="rId29"/>
    <p:sldId id="292" r:id="rId30"/>
    <p:sldId id="298" r:id="rId31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ACF6A10-BF9C-4111-8906-7AFB24F1911E}">
          <p14:sldIdLst>
            <p14:sldId id="263"/>
            <p14:sldId id="316"/>
            <p14:sldId id="330"/>
            <p14:sldId id="281"/>
            <p14:sldId id="282"/>
            <p14:sldId id="319"/>
            <p14:sldId id="317"/>
            <p14:sldId id="320"/>
            <p14:sldId id="283"/>
            <p14:sldId id="288"/>
            <p14:sldId id="327"/>
            <p14:sldId id="290"/>
            <p14:sldId id="321"/>
            <p14:sldId id="328"/>
            <p14:sldId id="323"/>
            <p14:sldId id="324"/>
            <p14:sldId id="325"/>
            <p14:sldId id="293"/>
            <p14:sldId id="333"/>
            <p14:sldId id="299"/>
            <p14:sldId id="286"/>
            <p14:sldId id="300"/>
            <p14:sldId id="295"/>
            <p14:sldId id="294"/>
            <p14:sldId id="292"/>
            <p14:sldId id="2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968"/>
    <a:srgbClr val="DB3F3D"/>
    <a:srgbClr val="E44E46"/>
    <a:srgbClr val="E65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144" autoAdjust="0"/>
    <p:restoredTop sz="94280" autoAdjust="0"/>
  </p:normalViewPr>
  <p:slideViewPr>
    <p:cSldViewPr>
      <p:cViewPr>
        <p:scale>
          <a:sx n="90" d="100"/>
          <a:sy n="90" d="100"/>
        </p:scale>
        <p:origin x="1816" y="6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70CDE-D9CE-4354-94E4-1FD6DB967311}" type="datetimeFigureOut">
              <a:rPr lang="nb-NO" smtClean="0"/>
              <a:t>04.05.2017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25AF9-6F74-472F-B3FF-34E5DD3183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4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DE89A-F0D7-4FF6-B2F1-98DC7792C91E}" type="datetimeFigureOut">
              <a:rPr lang="nb-NO" smtClean="0"/>
              <a:t>04.05.2017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2AF7-2D85-4421-9B02-2B5F9CC37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44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915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 to </a:t>
            </a:r>
            <a:r>
              <a:rPr lang="en-GB" dirty="0" err="1"/>
              <a:t>kulturene</a:t>
            </a:r>
            <a:r>
              <a:rPr lang="en-GB" dirty="0"/>
              <a:t> I </a:t>
            </a:r>
            <a:r>
              <a:rPr lang="en-GB" dirty="0" err="1"/>
              <a:t>akademia</a:t>
            </a:r>
            <a:r>
              <a:rPr lang="en-GB" dirty="0"/>
              <a:t>….</a:t>
            </a:r>
          </a:p>
          <a:p>
            <a:endParaRPr lang="en-GB" dirty="0"/>
          </a:p>
          <a:p>
            <a:r>
              <a:rPr lang="en-GB" dirty="0"/>
              <a:t>De </a:t>
            </a:r>
            <a:r>
              <a:rPr lang="en-GB" dirty="0" err="1"/>
              <a:t>eksisterer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bare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siden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hverandre</a:t>
            </a:r>
            <a:r>
              <a:rPr lang="en-GB" dirty="0"/>
              <a:t> – de </a:t>
            </a:r>
            <a:r>
              <a:rPr lang="en-GB" dirty="0" err="1"/>
              <a:t>eksistere</a:t>
            </a:r>
            <a:r>
              <a:rPr lang="en-GB" dirty="0"/>
              <a:t> </a:t>
            </a:r>
            <a:r>
              <a:rPr lang="en-GB" dirty="0" err="1"/>
              <a:t>papalellt</a:t>
            </a:r>
            <a:r>
              <a:rPr lang="en-GB" dirty="0"/>
              <a:t> I </a:t>
            </a:r>
            <a:r>
              <a:rPr lang="en-GB" dirty="0" err="1"/>
              <a:t>hodet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hver</a:t>
            </a:r>
            <a:r>
              <a:rPr lang="en-GB" dirty="0"/>
              <a:t> </a:t>
            </a:r>
            <a:r>
              <a:rPr lang="en-GB" dirty="0" err="1"/>
              <a:t>enkelt</a:t>
            </a:r>
            <a:r>
              <a:rPr lang="en-GB" dirty="0"/>
              <a:t> </a:t>
            </a:r>
            <a:r>
              <a:rPr lang="en-GB" dirty="0" err="1"/>
              <a:t>porofessor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 err="1"/>
              <a:t>Når</a:t>
            </a:r>
            <a:r>
              <a:rPr lang="en-GB" dirty="0"/>
              <a:t> vi </a:t>
            </a:r>
            <a:r>
              <a:rPr lang="en-GB" dirty="0" err="1"/>
              <a:t>forsker</a:t>
            </a:r>
            <a:r>
              <a:rPr lang="en-GB" dirty="0"/>
              <a:t>…</a:t>
            </a:r>
          </a:p>
          <a:p>
            <a:r>
              <a:rPr lang="en-GB" dirty="0" err="1"/>
              <a:t>Når</a:t>
            </a:r>
            <a:r>
              <a:rPr lang="en-GB" dirty="0"/>
              <a:t> vi </a:t>
            </a:r>
            <a:r>
              <a:rPr lang="en-GB" dirty="0" err="1"/>
              <a:t>underviser</a:t>
            </a:r>
            <a:r>
              <a:rPr lang="en-GB" dirty="0"/>
              <a:t>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(du</a:t>
            </a:r>
            <a:r>
              <a:rPr lang="en-GB" baseline="0" dirty="0"/>
              <a:t> </a:t>
            </a:r>
            <a:r>
              <a:rPr lang="en-GB" baseline="0" dirty="0" err="1"/>
              <a:t>har</a:t>
            </a:r>
            <a:r>
              <a:rPr lang="en-GB" baseline="0" dirty="0"/>
              <a:t> </a:t>
            </a:r>
            <a:r>
              <a:rPr lang="en-GB" baseline="0" dirty="0" err="1"/>
              <a:t>jhørt</a:t>
            </a:r>
            <a:r>
              <a:rPr lang="en-GB" baseline="0" dirty="0"/>
              <a:t> meg </a:t>
            </a:r>
            <a:r>
              <a:rPr lang="en-GB" baseline="0" dirty="0" err="1"/>
              <a:t>snakkeomdette</a:t>
            </a:r>
            <a:r>
              <a:rPr lang="en-GB" baseline="0" dirty="0"/>
              <a:t> </a:t>
            </a:r>
            <a:r>
              <a:rPr lang="en-GB" baseline="0" dirty="0" err="1"/>
              <a:t>før</a:t>
            </a:r>
            <a:r>
              <a:rPr lang="en-GB" baseline="0" dirty="0"/>
              <a:t>, </a:t>
            </a:r>
            <a:r>
              <a:rPr lang="en-GB" baseline="0" dirty="0" err="1"/>
              <a:t>elisabeth</a:t>
            </a:r>
            <a:r>
              <a:rPr lang="en-GB" baseline="0" dirty="0"/>
              <a:t>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C703B-C80E-4A52-8202-088E453204D0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629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39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239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239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239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defTabSz="9239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2EE51-57EE-FB44-BC24-92517441073F}" type="slidenum">
              <a:rPr kumimoji="0" lang="sv-SE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defTabSz="9239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4925" cy="3836987"/>
          </a:xfrm>
          <a:solidFill>
            <a:srgbClr val="FFFFFF"/>
          </a:solidFill>
          <a:ln/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6876" y="4861561"/>
            <a:ext cx="5205548" cy="4605816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3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F5830-AA4A-FB44-A31E-DA48B39CDFA1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79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ør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1124744"/>
            <a:ext cx="6912768" cy="2550145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ts val="5400"/>
              </a:lnSpc>
              <a:defRPr sz="43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4196680"/>
            <a:ext cx="6912768" cy="103252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logowhite_trans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74" y="5589240"/>
            <a:ext cx="4269594" cy="7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883965"/>
            <a:ext cx="4813374" cy="38880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1883965"/>
            <a:ext cx="2360241" cy="3888000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>
            <a:lvl1pPr>
              <a:lnSpc>
                <a:spcPts val="4320"/>
              </a:lnSpc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910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4653136"/>
            <a:ext cx="7365504" cy="566738"/>
          </a:xfr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3000" b="1" i="0">
                <a:solidFill>
                  <a:srgbClr val="8FA96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22920" y="908720"/>
            <a:ext cx="7380000" cy="3680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5301208"/>
            <a:ext cx="73800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81328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Adobe Garamond Pro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fld id="{37795928-792A-8644-A7CB-9CB5B84A69E9}" type="datetime1">
              <a:rPr lang="x-none" smtClean="0"/>
              <a:t>04.05.2017</a:t>
            </a:fld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81328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3166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320"/>
              </a:lnSpc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22920" y="1883965"/>
            <a:ext cx="7365504" cy="3888000"/>
          </a:xfrm>
        </p:spPr>
        <p:txBody>
          <a:bodyPr vert="eaVert"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42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172450" y="5949950"/>
            <a:ext cx="850900" cy="79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268413"/>
            <a:ext cx="777240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24175"/>
            <a:ext cx="6400800" cy="15843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4438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890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577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215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87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1372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0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4320"/>
              </a:lnSpc>
              <a:defRPr sz="36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2353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06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057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273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88913"/>
            <a:ext cx="2058988" cy="5832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29325" cy="5832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483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88913"/>
            <a:ext cx="8240713" cy="583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0097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1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6895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4058" y="3861048"/>
            <a:ext cx="5115600" cy="160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11"/>
          <p:cNvSpPr>
            <a:spLocks noChangeArrowheads="1"/>
          </p:cNvSpPr>
          <p:nvPr userDrawn="1"/>
        </p:nvSpPr>
        <p:spPr bwMode="auto">
          <a:xfrm>
            <a:off x="7956550" y="5661025"/>
            <a:ext cx="1187450" cy="1196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  <a:prstGeom prst="rect">
            <a:avLst/>
          </a:prstGeom>
        </p:spPr>
        <p:txBody>
          <a:bodyPr/>
          <a:lstStyle>
            <a:lvl1pPr algn="ctr">
              <a:defRPr sz="17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/>
              <a:t>Universitetet i Bergen - bioCEED</a:t>
            </a:r>
          </a:p>
        </p:txBody>
      </p:sp>
    </p:spTree>
    <p:extLst>
      <p:ext uri="{BB962C8B-B14F-4D97-AF65-F5344CB8AC3E}">
        <p14:creationId xmlns:p14="http://schemas.microsoft.com/office/powerpoint/2010/main" val="16922217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172450" y="5949950"/>
            <a:ext cx="850900" cy="79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268413"/>
            <a:ext cx="777240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24175"/>
            <a:ext cx="6400800" cy="15843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pic>
        <p:nvPicPr>
          <p:cNvPr id="5" name="Picture 2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6632"/>
            <a:ext cx="1555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681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7160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30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1119882"/>
            <a:ext cx="6584776" cy="3533254"/>
          </a:xfrm>
        </p:spPr>
        <p:txBody>
          <a:bodyPr anchor="t" anchorCtr="0">
            <a:normAutofit/>
          </a:bodyPr>
          <a:lstStyle>
            <a:lvl1pPr>
              <a:lnSpc>
                <a:spcPts val="6000"/>
              </a:lnSpc>
              <a:defRPr sz="5000" b="1" i="0" u="none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21097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791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6176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4718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446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699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869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54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88913"/>
            <a:ext cx="2058988" cy="5832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29325" cy="5832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904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88913"/>
            <a:ext cx="8240713" cy="583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6704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1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82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30012" y="4797152"/>
            <a:ext cx="5083976" cy="29311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cap="all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5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4058" y="3861048"/>
            <a:ext cx="5115600" cy="160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11"/>
          <p:cNvSpPr>
            <a:spLocks noChangeArrowheads="1"/>
          </p:cNvSpPr>
          <p:nvPr userDrawn="1"/>
        </p:nvSpPr>
        <p:spPr bwMode="auto">
          <a:xfrm>
            <a:off x="7956550" y="5661025"/>
            <a:ext cx="1187450" cy="1196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  <a:prstGeom prst="rect">
            <a:avLst/>
          </a:prstGeom>
        </p:spPr>
        <p:txBody>
          <a:bodyPr/>
          <a:lstStyle>
            <a:lvl1pPr algn="ctr">
              <a:defRPr sz="17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/>
              <a:t>Universitetet i Bergen - bioCEED</a:t>
            </a:r>
          </a:p>
        </p:txBody>
      </p:sp>
    </p:spTree>
    <p:extLst>
      <p:ext uri="{BB962C8B-B14F-4D97-AF65-F5344CB8AC3E}">
        <p14:creationId xmlns:p14="http://schemas.microsoft.com/office/powerpoint/2010/main" val="86523708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/>
          <p:cNvSpPr/>
          <p:nvPr userDrawn="1"/>
        </p:nvSpPr>
        <p:spPr bwMode="auto">
          <a:xfrm>
            <a:off x="-9525" y="1226"/>
            <a:ext cx="9180000" cy="180000"/>
          </a:xfrm>
          <a:prstGeom prst="rect">
            <a:avLst/>
          </a:prstGeom>
          <a:gradFill flip="none" rotWithShape="1">
            <a:gsLst>
              <a:gs pos="50000">
                <a:srgbClr val="00BBFE">
                  <a:shade val="67500"/>
                  <a:satMod val="115000"/>
                </a:srgbClr>
              </a:gs>
              <a:gs pos="100000">
                <a:srgbClr val="00BBF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91422" tIns="45710" rIns="91422" bIns="45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60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5" name="Bilde 1"/>
          <p:cNvPicPr>
            <a:picLocks noChangeAspect="1"/>
          </p:cNvPicPr>
          <p:nvPr userDrawn="1"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8186738" y="5694363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2"/>
          <p:cNvSpPr txBox="1">
            <a:spLocks noChangeArrowheads="1"/>
          </p:cNvSpPr>
          <p:nvPr userDrawn="1"/>
        </p:nvSpPr>
        <p:spPr bwMode="auto">
          <a:xfrm>
            <a:off x="8390065" y="6519865"/>
            <a:ext cx="601410" cy="27697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2" tIns="45710" rIns="91422" bIns="4571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1200" dirty="0" err="1">
                <a:solidFill>
                  <a:srgbClr val="4E4A48"/>
                </a:solidFill>
                <a:ea typeface="ＭＳ Ｐゴシック" charset="-128"/>
              </a:rPr>
              <a:t>uib.no</a:t>
            </a:r>
            <a:endParaRPr lang="nb-NO" sz="1200" dirty="0">
              <a:solidFill>
                <a:srgbClr val="4E4A48"/>
              </a:solidFill>
              <a:ea typeface="ＭＳ Ｐゴシック" charset="-128"/>
            </a:endParaRPr>
          </a:p>
        </p:txBody>
      </p:sp>
      <p:sp>
        <p:nvSpPr>
          <p:cNvPr id="7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7"/>
            <a:ext cx="1770062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0" rIns="91422" bIns="4571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uppe 11"/>
          <p:cNvGrpSpPr>
            <a:grpSpLocks/>
          </p:cNvGrpSpPr>
          <p:nvPr userDrawn="1"/>
        </p:nvGrpSpPr>
        <p:grpSpPr bwMode="auto">
          <a:xfrm>
            <a:off x="1676402" y="250826"/>
            <a:ext cx="5791200" cy="558732"/>
            <a:chOff x="1743592" y="159840"/>
            <a:chExt cx="5791879" cy="558507"/>
          </a:xfrm>
        </p:grpSpPr>
        <p:grpSp>
          <p:nvGrpSpPr>
            <p:cNvPr id="3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8" name="Gruppe 14"/>
              <p:cNvGrpSpPr>
                <a:grpSpLocks/>
              </p:cNvGrpSpPr>
              <p:nvPr/>
            </p:nvGrpSpPr>
            <p:grpSpPr bwMode="auto">
              <a:xfrm>
                <a:off x="1876958" y="159840"/>
                <a:ext cx="2756223" cy="28564"/>
                <a:chOff x="1876958" y="126156"/>
                <a:chExt cx="2756223" cy="28564"/>
              </a:xfrm>
            </p:grpSpPr>
            <p:sp>
              <p:nvSpPr>
                <p:cNvPr id="13" name="Rektangel 16"/>
                <p:cNvSpPr>
                  <a:spLocks noChangeArrowheads="1"/>
                </p:cNvSpPr>
                <p:nvPr/>
              </p:nvSpPr>
              <p:spPr bwMode="auto">
                <a:xfrm>
                  <a:off x="1876958" y="126156"/>
                  <a:ext cx="550928" cy="28564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dirty="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" name="Rektangel 17"/>
                <p:cNvSpPr>
                  <a:spLocks noChangeArrowheads="1"/>
                </p:cNvSpPr>
                <p:nvPr/>
              </p:nvSpPr>
              <p:spPr bwMode="auto">
                <a:xfrm>
                  <a:off x="2427886" y="126156"/>
                  <a:ext cx="549339" cy="28564"/>
                </a:xfrm>
                <a:prstGeom prst="rect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dirty="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5" name="Rektangel 18"/>
                <p:cNvSpPr>
                  <a:spLocks noChangeArrowheads="1"/>
                </p:cNvSpPr>
                <p:nvPr/>
              </p:nvSpPr>
              <p:spPr bwMode="auto">
                <a:xfrm>
                  <a:off x="2977225" y="126156"/>
                  <a:ext cx="550927" cy="28564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dirty="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6" name="Rektangel 19"/>
                <p:cNvSpPr>
                  <a:spLocks noChangeArrowheads="1"/>
                </p:cNvSpPr>
                <p:nvPr/>
              </p:nvSpPr>
              <p:spPr bwMode="auto">
                <a:xfrm>
                  <a:off x="3532915" y="126156"/>
                  <a:ext cx="549339" cy="28564"/>
                </a:xfrm>
                <a:prstGeom prst="rect">
                  <a:avLst/>
                </a:prstGeom>
                <a:solidFill>
                  <a:srgbClr val="00BBF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dirty="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" name="Rektangel 20"/>
                <p:cNvSpPr>
                  <a:spLocks noChangeArrowheads="1"/>
                </p:cNvSpPr>
                <p:nvPr/>
              </p:nvSpPr>
              <p:spPr bwMode="auto">
                <a:xfrm>
                  <a:off x="4082254" y="126156"/>
                  <a:ext cx="550927" cy="28564"/>
                </a:xfrm>
                <a:prstGeom prst="rect">
                  <a:avLst/>
                </a:prstGeom>
                <a:solidFill>
                  <a:srgbClr val="4E4A4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dirty="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cxnSp>
            <p:nvCxnSpPr>
              <p:cNvPr id="12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10" name="TekstSylinder 13"/>
            <p:cNvSpPr txBox="1"/>
            <p:nvPr/>
          </p:nvSpPr>
          <p:spPr>
            <a:xfrm>
              <a:off x="1743592" y="364546"/>
              <a:ext cx="5791879" cy="3538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b-NO" sz="1700" spc="1160" dirty="0">
                  <a:solidFill>
                    <a:srgbClr val="808080"/>
                  </a:solidFill>
                  <a:latin typeface="Arial Narrow"/>
                  <a:ea typeface="ＭＳ Ｐゴシック" charset="-128"/>
                </a:rPr>
                <a:t>UNIVERSITETET</a:t>
              </a:r>
              <a:r>
                <a:rPr lang="nb-NO" sz="1700" spc="1190" dirty="0">
                  <a:solidFill>
                    <a:srgbClr val="808080"/>
                  </a:solidFill>
                  <a:latin typeface="Arial Narrow"/>
                  <a:ea typeface="ＭＳ Ｐゴシック" charset="-128"/>
                </a:rPr>
                <a:t> I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/>
              <a:t>Klikk for å redigere undertittelstil i malen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000000">
                    <a:lumMod val="50000"/>
                    <a:lumOff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Avdeling / enhet</a:t>
            </a:r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F3E851D-C094-4C2A-AF0B-55197BDF249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712402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10885660-971E-4EC6-A0BC-5F5E211B923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307910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2" indent="0">
              <a:buNone/>
              <a:defRPr sz="1800"/>
            </a:lvl2pPr>
            <a:lvl3pPr marL="914222" indent="0">
              <a:buNone/>
              <a:defRPr sz="1600"/>
            </a:lvl3pPr>
            <a:lvl4pPr marL="1371334" indent="0">
              <a:buNone/>
              <a:defRPr sz="1400"/>
            </a:lvl4pPr>
            <a:lvl5pPr marL="1828445" indent="0">
              <a:buNone/>
              <a:defRPr sz="1400"/>
            </a:lvl5pPr>
            <a:lvl6pPr marL="2285555" indent="0">
              <a:buNone/>
              <a:defRPr sz="1400"/>
            </a:lvl6pPr>
            <a:lvl7pPr marL="2742666" indent="0">
              <a:buNone/>
              <a:defRPr sz="1400"/>
            </a:lvl7pPr>
            <a:lvl8pPr marL="3199777" indent="0">
              <a:buNone/>
              <a:defRPr sz="1400"/>
            </a:lvl8pPr>
            <a:lvl9pPr marL="3656888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F9CF2FC-7AD7-42CC-96DA-083FD82C65F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28014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444F61B-1464-4745-BA91-924B29B29C7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716456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2" indent="0">
              <a:buNone/>
              <a:defRPr sz="1800" b="1"/>
            </a:lvl3pPr>
            <a:lvl4pPr marL="1371334" indent="0">
              <a:buNone/>
              <a:defRPr sz="1600" b="1"/>
            </a:lvl4pPr>
            <a:lvl5pPr marL="1828445" indent="0">
              <a:buNone/>
              <a:defRPr sz="1600" b="1"/>
            </a:lvl5pPr>
            <a:lvl6pPr marL="2285555" indent="0">
              <a:buNone/>
              <a:defRPr sz="1600" b="1"/>
            </a:lvl6pPr>
            <a:lvl7pPr marL="2742666" indent="0">
              <a:buNone/>
              <a:defRPr sz="1600" b="1"/>
            </a:lvl7pPr>
            <a:lvl8pPr marL="3199777" indent="0">
              <a:buNone/>
              <a:defRPr sz="1600" b="1"/>
            </a:lvl8pPr>
            <a:lvl9pPr marL="365688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2" indent="0">
              <a:buNone/>
              <a:defRPr sz="1800" b="1"/>
            </a:lvl3pPr>
            <a:lvl4pPr marL="1371334" indent="0">
              <a:buNone/>
              <a:defRPr sz="1600" b="1"/>
            </a:lvl4pPr>
            <a:lvl5pPr marL="1828445" indent="0">
              <a:buNone/>
              <a:defRPr sz="1600" b="1"/>
            </a:lvl5pPr>
            <a:lvl6pPr marL="2285555" indent="0">
              <a:buNone/>
              <a:defRPr sz="1600" b="1"/>
            </a:lvl6pPr>
            <a:lvl7pPr marL="2742666" indent="0">
              <a:buNone/>
              <a:defRPr sz="1600" b="1"/>
            </a:lvl7pPr>
            <a:lvl8pPr marL="3199777" indent="0">
              <a:buNone/>
              <a:defRPr sz="1600" b="1"/>
            </a:lvl8pPr>
            <a:lvl9pPr marL="365688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36904A3-904D-4867-AEC0-F8EF1368072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75293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9"/>
          <p:cNvSpPr/>
          <p:nvPr userDrawn="1"/>
        </p:nvSpPr>
        <p:spPr bwMode="auto">
          <a:xfrm>
            <a:off x="-9525" y="1226"/>
            <a:ext cx="9180000" cy="180000"/>
          </a:xfrm>
          <a:prstGeom prst="rect">
            <a:avLst/>
          </a:prstGeom>
          <a:gradFill flip="none" rotWithShape="1">
            <a:gsLst>
              <a:gs pos="50000">
                <a:srgbClr val="00BBFE">
                  <a:shade val="67500"/>
                  <a:satMod val="115000"/>
                </a:srgbClr>
              </a:gs>
              <a:gs pos="100000">
                <a:srgbClr val="00BBF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91422" tIns="45710" rIns="91422" bIns="45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60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3" name="Bilde 1"/>
          <p:cNvPicPr>
            <a:picLocks noChangeAspect="1"/>
          </p:cNvPicPr>
          <p:nvPr userDrawn="1"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8186738" y="5694363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2"/>
          <p:cNvSpPr txBox="1">
            <a:spLocks noChangeArrowheads="1"/>
          </p:cNvSpPr>
          <p:nvPr userDrawn="1"/>
        </p:nvSpPr>
        <p:spPr bwMode="auto">
          <a:xfrm>
            <a:off x="8390065" y="6519865"/>
            <a:ext cx="601410" cy="27697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2" tIns="45710" rIns="91422" bIns="4571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1200" dirty="0" err="1">
                <a:solidFill>
                  <a:srgbClr val="4E4A48"/>
                </a:solidFill>
                <a:ea typeface="ＭＳ Ｐゴシック" charset="-128"/>
              </a:rPr>
              <a:t>uib.no</a:t>
            </a:r>
            <a:endParaRPr lang="nb-NO" sz="1200" dirty="0">
              <a:solidFill>
                <a:srgbClr val="4E4A48"/>
              </a:solidFill>
              <a:ea typeface="ＭＳ Ｐゴシック" charset="-128"/>
            </a:endParaRPr>
          </a:p>
        </p:txBody>
      </p:sp>
      <p:pic>
        <p:nvPicPr>
          <p:cNvPr id="5" name="Bild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065" y="3871913"/>
            <a:ext cx="50831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11"/>
          <p:cNvSpPr>
            <a:spLocks noChangeArrowheads="1"/>
          </p:cNvSpPr>
          <p:nvPr userDrawn="1"/>
        </p:nvSpPr>
        <p:spPr bwMode="auto">
          <a:xfrm>
            <a:off x="7956550" y="5661027"/>
            <a:ext cx="1187450" cy="11969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91422" tIns="45710" rIns="91422" bIns="45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2" y="5589590"/>
            <a:ext cx="5889625" cy="288925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/>
              <a:t>Avdeling / enhet</a:t>
            </a:r>
          </a:p>
        </p:txBody>
      </p:sp>
    </p:spTree>
    <p:extLst>
      <p:ext uri="{BB962C8B-B14F-4D97-AF65-F5344CB8AC3E}">
        <p14:creationId xmlns:p14="http://schemas.microsoft.com/office/powerpoint/2010/main" val="34646061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B169C93-3674-4078-9C64-0AA3479A3DC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52772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2" indent="0">
              <a:buNone/>
              <a:defRPr sz="1000"/>
            </a:lvl3pPr>
            <a:lvl4pPr marL="1371334" indent="0">
              <a:buNone/>
              <a:defRPr sz="900"/>
            </a:lvl4pPr>
            <a:lvl5pPr marL="1828445" indent="0">
              <a:buNone/>
              <a:defRPr sz="900"/>
            </a:lvl5pPr>
            <a:lvl6pPr marL="2285555" indent="0">
              <a:buNone/>
              <a:defRPr sz="900"/>
            </a:lvl6pPr>
            <a:lvl7pPr marL="2742666" indent="0">
              <a:buNone/>
              <a:defRPr sz="900"/>
            </a:lvl7pPr>
            <a:lvl8pPr marL="3199777" indent="0">
              <a:buNone/>
              <a:defRPr sz="900"/>
            </a:lvl8pPr>
            <a:lvl9pPr marL="3656888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08F0B36-5A3A-4C4E-B9B6-15AE0A4DA7D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32886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2" indent="0">
              <a:buNone/>
              <a:defRPr sz="2400"/>
            </a:lvl3pPr>
            <a:lvl4pPr marL="1371334" indent="0">
              <a:buNone/>
              <a:defRPr sz="2000"/>
            </a:lvl4pPr>
            <a:lvl5pPr marL="1828445" indent="0">
              <a:buNone/>
              <a:defRPr sz="2000"/>
            </a:lvl5pPr>
            <a:lvl6pPr marL="2285555" indent="0">
              <a:buNone/>
              <a:defRPr sz="2000"/>
            </a:lvl6pPr>
            <a:lvl7pPr marL="2742666" indent="0">
              <a:buNone/>
              <a:defRPr sz="2000"/>
            </a:lvl7pPr>
            <a:lvl8pPr marL="3199777" indent="0">
              <a:buNone/>
              <a:defRPr sz="2000"/>
            </a:lvl8pPr>
            <a:lvl9pPr marL="3656888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2" indent="0">
              <a:buNone/>
              <a:defRPr sz="1000"/>
            </a:lvl3pPr>
            <a:lvl4pPr marL="1371334" indent="0">
              <a:buNone/>
              <a:defRPr sz="900"/>
            </a:lvl4pPr>
            <a:lvl5pPr marL="1828445" indent="0">
              <a:buNone/>
              <a:defRPr sz="900"/>
            </a:lvl5pPr>
            <a:lvl6pPr marL="2285555" indent="0">
              <a:buNone/>
              <a:defRPr sz="900"/>
            </a:lvl6pPr>
            <a:lvl7pPr marL="2742666" indent="0">
              <a:buNone/>
              <a:defRPr sz="900"/>
            </a:lvl7pPr>
            <a:lvl8pPr marL="3199777" indent="0">
              <a:buNone/>
              <a:defRPr sz="900"/>
            </a:lvl8pPr>
            <a:lvl9pPr marL="3656888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4C1F205-12E7-45D9-B7D0-875088834A3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77125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2920" y="1883965"/>
            <a:ext cx="3492000" cy="3888432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96424" y="1883965"/>
            <a:ext cx="3492000" cy="3888432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8522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240EF6D-1575-4F27-AC2D-CEB733D3FC5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50699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2" y="347663"/>
            <a:ext cx="6029325" cy="57785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561BA58-6217-4A14-AC9A-6A606F5D4CB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050492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ør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1124744"/>
            <a:ext cx="6912768" cy="2550145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ts val="5400"/>
              </a:lnSpc>
              <a:defRPr sz="43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4196680"/>
            <a:ext cx="6912768" cy="103252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logowhite_trans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74" y="5589240"/>
            <a:ext cx="4269594" cy="7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5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4320"/>
              </a:lnSpc>
              <a:defRPr sz="36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5099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_nøyt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4320"/>
              </a:lnSpc>
              <a:defRPr sz="36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054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1119882"/>
            <a:ext cx="6584776" cy="3533254"/>
          </a:xfrm>
        </p:spPr>
        <p:txBody>
          <a:bodyPr anchor="t" anchorCtr="0">
            <a:normAutofit/>
          </a:bodyPr>
          <a:lstStyle>
            <a:lvl1pPr>
              <a:lnSpc>
                <a:spcPts val="6000"/>
              </a:lnSpc>
              <a:defRPr sz="5000" b="1" i="0" u="none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51962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30012" y="4797152"/>
            <a:ext cx="5083976" cy="29311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cap="all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0425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2920" y="1883965"/>
            <a:ext cx="3492000" cy="3888432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96424" y="1883965"/>
            <a:ext cx="3492000" cy="3888432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1351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844824"/>
            <a:ext cx="3492000" cy="576064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896424" y="1844824"/>
            <a:ext cx="3492000" cy="576064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1022920" y="2525764"/>
            <a:ext cx="3492000" cy="313548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4896424" y="2525764"/>
            <a:ext cx="3492000" cy="313548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bunntekst 4"/>
          <p:cNvSpPr>
            <a:spLocks noGrp="1"/>
          </p:cNvSpPr>
          <p:nvPr>
            <p:ph type="ftr" sz="quarter" idx="15"/>
          </p:nvPr>
        </p:nvSpPr>
        <p:spPr>
          <a:xfrm>
            <a:off x="4240552" y="6381328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Adobe Garamond Pro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6"/>
          </p:nvPr>
        </p:nvSpPr>
        <p:spPr>
          <a:xfrm>
            <a:off x="467544" y="6381328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fld id="{37795928-792A-8644-A7CB-9CB5B84A69E9}" type="datetime1">
              <a:rPr lang="x-none" smtClean="0"/>
              <a:t>04.05.2017</a:t>
            </a:fld>
            <a:endParaRPr lang="nb-NO" dirty="0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81328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443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975866"/>
            <a:ext cx="7365504" cy="652934"/>
          </a:xfr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701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844824"/>
            <a:ext cx="3492000" cy="576064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896424" y="1844824"/>
            <a:ext cx="3492000" cy="576064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1022920" y="2525764"/>
            <a:ext cx="3492000" cy="313548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4896424" y="2525764"/>
            <a:ext cx="3492000" cy="313548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Plassholder for bunntekst 4"/>
          <p:cNvSpPr>
            <a:spLocks noGrp="1"/>
          </p:cNvSpPr>
          <p:nvPr>
            <p:ph type="ftr" sz="quarter" idx="15"/>
          </p:nvPr>
        </p:nvSpPr>
        <p:spPr>
          <a:xfrm>
            <a:off x="4240552" y="6381328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Adobe Garamond Pro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6"/>
          </p:nvPr>
        </p:nvSpPr>
        <p:spPr>
          <a:xfrm>
            <a:off x="467544" y="6381328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fld id="{37795928-792A-8644-A7CB-9CB5B84A69E9}" type="datetime1">
              <a:rPr lang="x-none" smtClean="0"/>
              <a:t>04.05.2017</a:t>
            </a:fld>
            <a:endParaRPr lang="nb-NO" dirty="0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81328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7874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med bun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751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214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883965"/>
            <a:ext cx="4813374" cy="38880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1883965"/>
            <a:ext cx="2360241" cy="3888000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>
            <a:lvl1pPr>
              <a:lnSpc>
                <a:spcPts val="432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479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4653136"/>
            <a:ext cx="7365504" cy="566738"/>
          </a:xfr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3000" b="1" i="0">
                <a:solidFill>
                  <a:srgbClr val="5FAFC7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22920" y="908720"/>
            <a:ext cx="7380000" cy="3680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5301208"/>
            <a:ext cx="73800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3889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320"/>
              </a:lnSpc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22920" y="1883965"/>
            <a:ext cx="7365504" cy="3888000"/>
          </a:xfrm>
        </p:spPr>
        <p:txBody>
          <a:bodyPr vert="eaVert"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145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975866"/>
            <a:ext cx="7365504" cy="652934"/>
          </a:xfr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81328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Adobe Garamond Pro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81328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fld id="{37795928-792A-8644-A7CB-9CB5B84A69E9}" type="datetime1">
              <a:rPr lang="x-none" smtClean="0"/>
              <a:t>04.05.2017</a:t>
            </a:fld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81328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Adobe Garamond Pro"/>
              </a:defRPr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208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med bun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472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68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883965"/>
            <a:ext cx="7365504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dirty="0"/>
              <a:t>Universitetet i Bergen</a:t>
            </a:r>
          </a:p>
        </p:txBody>
      </p:sp>
    </p:spTree>
    <p:extLst>
      <p:ext uri="{BB962C8B-B14F-4D97-AF65-F5344CB8AC3E}">
        <p14:creationId xmlns:p14="http://schemas.microsoft.com/office/powerpoint/2010/main" val="405044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5" r:id="rId4"/>
    <p:sldLayoutId id="2147483652" r:id="rId5"/>
    <p:sldLayoutId id="2147483653" r:id="rId6"/>
    <p:sldLayoutId id="2147483654" r:id="rId7"/>
    <p:sldLayoutId id="2147483661" r:id="rId8"/>
    <p:sldLayoutId id="2147483662" r:id="rId9"/>
    <p:sldLayoutId id="2147483656" r:id="rId10"/>
    <p:sldLayoutId id="2147483657" r:id="rId11"/>
    <p:sldLayoutId id="2147483658" r:id="rId12"/>
  </p:sldLayoutIdLst>
  <p:hf hdr="0"/>
  <p:txStyles>
    <p:titleStyle>
      <a:lvl1pPr marL="0" algn="l" defTabSz="914400" rtl="0" eaLnBrk="1" latinLnBrk="0" hangingPunct="1">
        <a:lnSpc>
          <a:spcPts val="4320"/>
        </a:lnSpc>
        <a:spcBef>
          <a:spcPct val="0"/>
        </a:spcBef>
        <a:buNone/>
        <a:defRPr sz="3600" b="1" i="0" u="none" kern="1200" cap="none" spc="0" normalizeH="0" baseline="0">
          <a:solidFill>
            <a:srgbClr val="8FA96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8172450" y="5949950"/>
            <a:ext cx="850900" cy="79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tekststiler i 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0259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8172450" y="5949950"/>
            <a:ext cx="850900" cy="79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705601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pic>
        <p:nvPicPr>
          <p:cNvPr id="5" name="Picture 20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6632"/>
            <a:ext cx="1555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50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 bwMode="auto">
          <a:xfrm>
            <a:off x="-9525" y="1226"/>
            <a:ext cx="9180000" cy="180000"/>
          </a:xfrm>
          <a:prstGeom prst="rect">
            <a:avLst/>
          </a:prstGeom>
          <a:gradFill flip="none" rotWithShape="1">
            <a:gsLst>
              <a:gs pos="50000">
                <a:srgbClr val="00BBFE">
                  <a:shade val="67500"/>
                  <a:satMod val="115000"/>
                </a:srgbClr>
              </a:gs>
              <a:gs pos="100000">
                <a:srgbClr val="00BBF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91422" tIns="45710" rIns="91422" bIns="45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6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0" rIns="91422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5"/>
            <a:ext cx="4114800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0" rIns="91422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5" y="0"/>
            <a:ext cx="4873625" cy="179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0" rIns="91422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5"/>
            <a:ext cx="1954213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0" rIns="91422" bIns="4571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  <a:latin typeface="+mn-lt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25F624-AE19-454E-98B8-2CA3F136CC82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  <p:pic>
        <p:nvPicPr>
          <p:cNvPr id="13322" name="Bilde 1"/>
          <p:cNvPicPr>
            <a:picLocks noChangeAspect="1"/>
          </p:cNvPicPr>
          <p:nvPr userDrawn="1"/>
        </p:nvPicPr>
        <p:blipFill>
          <a:blip r:embed="rId13" cstate="print">
            <a:lum bright="20000"/>
          </a:blip>
          <a:srcRect/>
          <a:stretch>
            <a:fillRect/>
          </a:stretch>
        </p:blipFill>
        <p:spPr bwMode="auto">
          <a:xfrm>
            <a:off x="8186738" y="5694363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2"/>
          <p:cNvSpPr txBox="1">
            <a:spLocks noChangeArrowheads="1"/>
          </p:cNvSpPr>
          <p:nvPr userDrawn="1"/>
        </p:nvSpPr>
        <p:spPr bwMode="auto">
          <a:xfrm>
            <a:off x="8390065" y="6519865"/>
            <a:ext cx="601410" cy="27697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2" tIns="45710" rIns="91422" bIns="4571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1200" dirty="0" err="1">
                <a:solidFill>
                  <a:srgbClr val="4E4A48"/>
                </a:solidFill>
                <a:ea typeface="ＭＳ Ｐゴシック" charset="-128"/>
              </a:rPr>
              <a:t>uib.no</a:t>
            </a:r>
            <a:endParaRPr lang="nb-NO" sz="1200" dirty="0">
              <a:solidFill>
                <a:srgbClr val="4E4A48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72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  <a:ea typeface="ＭＳ Ｐゴシック" charset="-128"/>
          <a:cs typeface="ＭＳ Ｐゴシック" charset="-128"/>
        </a:defRPr>
      </a:lvl5pPr>
      <a:lvl6pPr marL="457112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222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33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44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834" indent="-34283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806" indent="-28569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2778" indent="-228555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599888" indent="-22855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000" indent="-22855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112" indent="-228555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222" indent="-228555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8334" indent="-228555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5444" indent="-228555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2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5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5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7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8" algn="l" defTabSz="914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883965"/>
            <a:ext cx="7365504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40552" y="6300000"/>
            <a:ext cx="4435904" cy="21602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806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hdr="0"/>
  <p:txStyles>
    <p:titleStyle>
      <a:lvl1pPr marL="0" algn="l" defTabSz="914400" rtl="0" eaLnBrk="1" latinLnBrk="0" hangingPunct="1">
        <a:lnSpc>
          <a:spcPts val="4320"/>
        </a:lnSpc>
        <a:spcBef>
          <a:spcPct val="0"/>
        </a:spcBef>
        <a:buNone/>
        <a:defRPr sz="3600" b="1" i="0" u="none" kern="1200" cap="none" spc="0" normalizeH="0" baseline="0">
          <a:solidFill>
            <a:srgbClr val="5FAF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992888" cy="2550145"/>
          </a:xfrm>
        </p:spPr>
        <p:txBody>
          <a:bodyPr>
            <a:noAutofit/>
          </a:bodyPr>
          <a:lstStyle/>
          <a:p>
            <a:r>
              <a:rPr lang="nb-NO" sz="2800" dirty="0"/>
              <a:t>Etablering av meritteringsordningen «</a:t>
            </a:r>
            <a:r>
              <a:rPr lang="nb-NO" sz="2800" dirty="0" err="1"/>
              <a:t>Excellent</a:t>
            </a:r>
            <a:r>
              <a:rPr lang="nb-NO" sz="2800" dirty="0"/>
              <a:t> </a:t>
            </a:r>
            <a:r>
              <a:rPr lang="nb-NO" sz="2800" dirty="0" err="1"/>
              <a:t>teaching</a:t>
            </a:r>
            <a:r>
              <a:rPr lang="nb-NO" sz="2800" dirty="0"/>
              <a:t> </a:t>
            </a:r>
            <a:r>
              <a:rPr lang="nb-NO" sz="2800" dirty="0" err="1"/>
              <a:t>practitioner</a:t>
            </a:r>
            <a:r>
              <a:rPr lang="nb-NO" sz="2800" dirty="0"/>
              <a:t>/Fremragende Underviser </a:t>
            </a:r>
            <a:r>
              <a:rPr lang="nb-NO" sz="2800"/>
              <a:t>(ETP/FUND) </a:t>
            </a:r>
            <a:r>
              <a:rPr lang="nb-NO" sz="2800" dirty="0"/>
              <a:t>ved </a:t>
            </a:r>
            <a:r>
              <a:rPr lang="nb-NO" sz="2800" dirty="0" err="1"/>
              <a:t>MatNat</a:t>
            </a:r>
            <a:r>
              <a:rPr lang="nb-NO" sz="3200" dirty="0"/>
              <a:t/>
            </a:r>
            <a:br>
              <a:rPr lang="nb-NO" sz="3200" dirty="0"/>
            </a:br>
            <a:endParaRPr lang="nb-NO" sz="32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Litt bakgrunn og struktur</a:t>
            </a:r>
          </a:p>
          <a:p>
            <a:r>
              <a:rPr lang="nb-NO" dirty="0"/>
              <a:t>Hva? Hvorfor? Hvordan?</a:t>
            </a:r>
          </a:p>
          <a:p>
            <a:endParaRPr lang="nb-NO" dirty="0"/>
          </a:p>
          <a:p>
            <a:r>
              <a:rPr lang="nb-NO" sz="1800" dirty="0"/>
              <a:t>Harald Walderhaug – prodekan for utdanning på </a:t>
            </a:r>
            <a:r>
              <a:rPr lang="nb-NO" sz="1800" dirty="0" err="1"/>
              <a:t>MatNat</a:t>
            </a:r>
            <a:endParaRPr lang="nb-NO" sz="18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2499767" y="-718889"/>
            <a:ext cx="4104456" cy="46166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200" i="1" dirty="0"/>
              <a:t>Her kan du skrive enhet/tilhørighet! </a:t>
            </a:r>
            <a:br>
              <a:rPr lang="nb-NO" sz="1200" i="1" dirty="0"/>
            </a:br>
            <a:r>
              <a:rPr lang="nb-NO" sz="1200" i="1" dirty="0"/>
              <a:t>Sett blank hvis dette ikke er aktuelt.</a:t>
            </a:r>
          </a:p>
        </p:txBody>
      </p:sp>
      <p:sp>
        <p:nvSpPr>
          <p:cNvPr id="5" name="Plassholder for tittel 1"/>
          <p:cNvSpPr txBox="1">
            <a:spLocks/>
          </p:cNvSpPr>
          <p:nvPr/>
        </p:nvSpPr>
        <p:spPr>
          <a:xfrm>
            <a:off x="1683936" y="460321"/>
            <a:ext cx="5760000" cy="5040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3600" b="1" i="0" u="none" kern="1200" cap="none" spc="0" normalizeH="0" baseline="0">
                <a:solidFill>
                  <a:srgbClr val="E54F4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b-NO" sz="1400" b="0" cap="all" baseline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nb-NO" sz="1400" b="0" cap="all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MATEMATISK-NATURVITENSKAPELIGE FAKULTET</a:t>
            </a:r>
            <a:endParaRPr lang="nb-NO" sz="1400" b="0" cap="all" baseline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ett pil 5"/>
          <p:cNvCxnSpPr>
            <a:stCxn id="4" idx="2"/>
          </p:cNvCxnSpPr>
          <p:nvPr/>
        </p:nvCxnSpPr>
        <p:spPr>
          <a:xfrm>
            <a:off x="4551995" y="-257224"/>
            <a:ext cx="0" cy="210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9151"/>
            <a:ext cx="1599392" cy="157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50" y="1447707"/>
            <a:ext cx="1769981" cy="190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6632"/>
            <a:ext cx="1555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52" y="262205"/>
            <a:ext cx="8435280" cy="1143000"/>
          </a:xfrm>
        </p:spPr>
        <p:txBody>
          <a:bodyPr>
            <a:noAutofit/>
          </a:bodyPr>
          <a:lstStyle/>
          <a:p>
            <a:pPr algn="ctr"/>
            <a:r>
              <a:rPr lang="nb-NO" sz="3600" dirty="0">
                <a:solidFill>
                  <a:srgbClr val="C00000"/>
                </a:solidFill>
              </a:rPr>
              <a:t>De to akademiske kulturene:</a:t>
            </a:r>
            <a:br>
              <a:rPr lang="nb-NO" sz="3600" dirty="0">
                <a:solidFill>
                  <a:srgbClr val="C00000"/>
                </a:solidFill>
              </a:rPr>
            </a:br>
            <a:r>
              <a:rPr lang="nb-NO" sz="3600" dirty="0">
                <a:solidFill>
                  <a:srgbClr val="C00000"/>
                </a:solidFill>
              </a:rPr>
              <a:t>forskning                          undervisning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3744416" cy="5373216"/>
          </a:xfrm>
        </p:spPr>
        <p:txBody>
          <a:bodyPr>
            <a:normAutofit fontScale="77500" lnSpcReduction="20000"/>
          </a:bodyPr>
          <a:lstStyle/>
          <a:p>
            <a:pPr fontAlgn="ctr"/>
            <a:r>
              <a:rPr lang="nb-NO" sz="2600" dirty="0"/>
              <a:t>Forskningsgrupper</a:t>
            </a:r>
          </a:p>
          <a:p>
            <a:pPr fontAlgn="ctr"/>
            <a:r>
              <a:rPr lang="nb-NO" sz="2600" dirty="0"/>
              <a:t>Sosiale felleskap – tillit</a:t>
            </a:r>
          </a:p>
          <a:p>
            <a:pPr fontAlgn="ctr"/>
            <a:r>
              <a:rPr lang="nb-NO" sz="2600" dirty="0"/>
              <a:t>Samarbeid, utnytte komplementære styrker</a:t>
            </a:r>
          </a:p>
          <a:p>
            <a:pPr fontAlgn="ctr"/>
            <a:endParaRPr lang="nb-NO" sz="2600" dirty="0"/>
          </a:p>
          <a:p>
            <a:pPr fontAlgn="ctr"/>
            <a:r>
              <a:rPr lang="nb-NO" sz="2600" dirty="0"/>
              <a:t>Kontinuerlig utvikling og overføring av kunnskap</a:t>
            </a:r>
          </a:p>
          <a:p>
            <a:pPr fontAlgn="ctr"/>
            <a:r>
              <a:rPr lang="nb-NO" sz="2600" dirty="0"/>
              <a:t>Vitenskapelig metode</a:t>
            </a:r>
          </a:p>
          <a:p>
            <a:pPr fontAlgn="ctr"/>
            <a:endParaRPr lang="nb-NO" sz="2600" dirty="0"/>
          </a:p>
          <a:p>
            <a:pPr fontAlgn="ctr"/>
            <a:r>
              <a:rPr lang="nb-NO" sz="2600" dirty="0"/>
              <a:t>Dele funn med andre – er åpne</a:t>
            </a:r>
          </a:p>
          <a:p>
            <a:pPr fontAlgn="ctr"/>
            <a:r>
              <a:rPr lang="nb-NO" sz="2600" dirty="0"/>
              <a:t>Skrive og publisere nye funn</a:t>
            </a:r>
          </a:p>
          <a:p>
            <a:pPr fontAlgn="ctr"/>
            <a:r>
              <a:rPr lang="nb-NO" sz="2600" dirty="0"/>
              <a:t>‘Peer </a:t>
            </a:r>
            <a:r>
              <a:rPr lang="nb-NO" sz="2600" dirty="0" err="1"/>
              <a:t>review</a:t>
            </a:r>
            <a:r>
              <a:rPr lang="nb-NO" sz="2600" dirty="0"/>
              <a:t>’</a:t>
            </a:r>
          </a:p>
          <a:p>
            <a:pPr fontAlgn="ctr"/>
            <a:endParaRPr lang="nb-NO" sz="2600" dirty="0"/>
          </a:p>
          <a:p>
            <a:pPr fontAlgn="ctr"/>
            <a:r>
              <a:rPr lang="nb-NO" sz="2600" dirty="0"/>
              <a:t>Følge med i litteraturen</a:t>
            </a:r>
          </a:p>
          <a:p>
            <a:pPr fontAlgn="ctr"/>
            <a:r>
              <a:rPr lang="nb-NO" sz="2600" dirty="0"/>
              <a:t>Ta i bruk nye metoder, ny  teknologi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84576" y="1556469"/>
            <a:ext cx="3923928" cy="482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Alene foran kateteret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Fordele oppgavene – ensomhet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Alle gjør det samme, alle gjør alt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‘Snu bunken’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‘Erfaring’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Egne erfaringer – er lukket  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 går i </a:t>
            </a:r>
            <a:r>
              <a:rPr kumimoji="0" lang="nb-NO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skrivebordskuffen</a:t>
            </a: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Studentevalueringer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UPed.</a:t>
            </a:r>
            <a:r>
              <a:rPr lang="nb-NO" sz="2400" kern="0" dirty="0"/>
              <a:t> kurs</a:t>
            </a: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ved ansettelse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Konserverer metoder, ‘Forelesningen’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1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ChangeArrowheads="1"/>
          </p:cNvSpPr>
          <p:nvPr/>
        </p:nvSpPr>
        <p:spPr bwMode="auto">
          <a:xfrm>
            <a:off x="304800" y="222250"/>
            <a:ext cx="8521700" cy="6413500"/>
          </a:xfrm>
          <a:prstGeom prst="rect">
            <a:avLst/>
          </a:prstGeom>
          <a:noFill/>
          <a:ln w="19050">
            <a:solidFill>
              <a:srgbClr val="BA6F00"/>
            </a:solidFill>
            <a:miter lim="800000"/>
            <a:headEnd/>
            <a:tailEnd/>
          </a:ln>
        </p:spPr>
        <p:txBody>
          <a:bodyPr wrap="none" lIns="83247" tIns="41623" rIns="83247" bIns="41623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19" name="Rectangle 10"/>
          <p:cNvSpPr>
            <a:spLocks noChangeArrowheads="1"/>
          </p:cNvSpPr>
          <p:nvPr/>
        </p:nvSpPr>
        <p:spPr bwMode="auto">
          <a:xfrm>
            <a:off x="0" y="222250"/>
            <a:ext cx="9144000" cy="47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239" tIns="41871" rIns="85239" bIns="41871">
            <a:prstTxWarp prst="textNoShape">
              <a:avLst/>
            </a:prstTxWarp>
            <a:spAutoFit/>
          </a:bodyPr>
          <a:lstStyle/>
          <a:p>
            <a:pPr marL="311150" marR="0" lvl="0" indent="-311150" algn="ctr" defTabSz="860425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</a:rPr>
              <a:t>Pedagogical competence – the LU/LTH model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235325" y="2336800"/>
            <a:ext cx="2420938" cy="2592388"/>
          </a:xfrm>
          <a:prstGeom prst="ellipse">
            <a:avLst/>
          </a:prstGeom>
          <a:noFill/>
          <a:ln w="38100">
            <a:solidFill>
              <a:srgbClr val="0000D2"/>
            </a:solidFill>
            <a:round/>
            <a:headEnd/>
            <a:tailEnd/>
          </a:ln>
        </p:spPr>
        <p:txBody>
          <a:bodyPr wrap="none" lIns="83247" tIns="41623" rIns="83247" bIns="41623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808413" y="2132013"/>
            <a:ext cx="1401762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BA6F00"/>
                </a:solidFill>
                <a:effectLst/>
                <a:uLnTx/>
                <a:uFillTx/>
              </a:rPr>
              <a:t>PRACTICE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210175" y="3360738"/>
            <a:ext cx="1400175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BA6F00"/>
                </a:solidFill>
                <a:effectLst/>
                <a:uLnTx/>
                <a:uFillTx/>
              </a:rPr>
              <a:t>Observe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851150" y="3360738"/>
            <a:ext cx="892175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BA6F00"/>
                </a:solidFill>
                <a:effectLst/>
                <a:uLnTx/>
                <a:uFillTx/>
              </a:rPr>
              <a:t>Plan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3813175" y="4792663"/>
            <a:ext cx="126365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BA6F00"/>
                </a:solidFill>
                <a:effectLst/>
                <a:uLnTx/>
                <a:uFillTx/>
              </a:rPr>
              <a:t>THEORY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617913" y="1314450"/>
            <a:ext cx="1654175" cy="33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Student learning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2852738" y="5613400"/>
            <a:ext cx="3248025" cy="652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Informed pedagogical discussion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Pedagogical theories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1096963" y="3090863"/>
            <a:ext cx="126365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Limiting aspects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Possibilities</a:t>
            </a:r>
          </a:p>
        </p:txBody>
      </p:sp>
      <p:sp>
        <p:nvSpPr>
          <p:cNvPr id="34" name="Line 19"/>
          <p:cNvSpPr>
            <a:spLocks noChangeShapeType="1"/>
          </p:cNvSpPr>
          <p:nvPr/>
        </p:nvSpPr>
        <p:spPr bwMode="auto">
          <a:xfrm>
            <a:off x="4445000" y="1725613"/>
            <a:ext cx="0" cy="34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83247" tIns="41623" rIns="83247" bIns="41623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Line 20"/>
          <p:cNvSpPr>
            <a:spLocks noChangeShapeType="1"/>
          </p:cNvSpPr>
          <p:nvPr/>
        </p:nvSpPr>
        <p:spPr bwMode="auto">
          <a:xfrm>
            <a:off x="4445000" y="5203825"/>
            <a:ext cx="0" cy="341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83247" tIns="41623" rIns="83247" bIns="41623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rot="-5400000">
            <a:off x="2501107" y="3405981"/>
            <a:ext cx="0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83247" tIns="41623" rIns="83247" bIns="41623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6910388" y="3157538"/>
            <a:ext cx="1338262" cy="823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Perspectives</a:t>
            </a:r>
            <a:b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</a:b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on teaching and learning</a:t>
            </a:r>
          </a:p>
        </p:txBody>
      </p:sp>
      <p:sp>
        <p:nvSpPr>
          <p:cNvPr id="38" name="Line 23"/>
          <p:cNvSpPr>
            <a:spLocks noChangeShapeType="1"/>
          </p:cNvSpPr>
          <p:nvPr/>
        </p:nvSpPr>
        <p:spPr bwMode="auto">
          <a:xfrm rot="-5400000">
            <a:off x="6577807" y="3405981"/>
            <a:ext cx="0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83247" tIns="41623" rIns="83247" bIns="41623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2979738" y="1042988"/>
            <a:ext cx="2928937" cy="177165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lIns="83247" tIns="41623" rIns="83247" bIns="41623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Oval 26"/>
          <p:cNvSpPr>
            <a:spLocks noChangeArrowheads="1"/>
          </p:cNvSpPr>
          <p:nvPr/>
        </p:nvSpPr>
        <p:spPr bwMode="auto">
          <a:xfrm>
            <a:off x="687388" y="838200"/>
            <a:ext cx="7642225" cy="5592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lIns="83247" tIns="41623" rIns="83247" bIns="41623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5456238" y="1533525"/>
            <a:ext cx="1454150" cy="776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stellar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stellar" pitchFamily="18" charset="0"/>
              </a:rPr>
              <a:t>Teaching</a:t>
            </a:r>
            <a:b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stellar" pitchFamily="18" charset="0"/>
              </a:rPr>
            </a:b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stellar" pitchFamily="18" charset="0"/>
              </a:rPr>
              <a:t>Skills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stellar" pitchFamily="18" charset="0"/>
            </a:endParaRP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6719888" y="4849813"/>
            <a:ext cx="1878012" cy="638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3247" tIns="41623" rIns="83247" bIns="41623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stellar" pitchFamily="18" charset="0"/>
              </a:rPr>
              <a:t>Pedagogical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stellar" pitchFamily="18" charset="0"/>
              </a:rPr>
              <a:t>competence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stellar" pitchFamily="18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14090" y="6386711"/>
            <a:ext cx="8312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Olsson et al 2010.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Pedagogical competence – a development perspective from Lund University. </a:t>
            </a:r>
            <a:endParaRPr kumimoji="0" lang="sv-SE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73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419850" y="836195"/>
            <a:ext cx="8724151" cy="57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individual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teachers</a:t>
            </a:r>
            <a:r>
              <a:rPr kumimoji="0" lang="ja-JP" alt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’</a:t>
            </a:r>
            <a:r>
              <a:rPr kumimoji="0" lang="sv-SE" altLang="ja-JP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altLang="ja-JP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practice</a:t>
            </a:r>
            <a:r>
              <a:rPr kumimoji="0" lang="sv-SE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sv-SE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sv-SE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2. </a:t>
            </a:r>
            <a:r>
              <a:rPr kumimoji="0" lang="sv-SE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altLang="ja-JP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teacher</a:t>
            </a:r>
            <a:r>
              <a:rPr kumimoji="0" lang="sv-SE" altLang="ja-JP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altLang="ja-JP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thinking</a:t>
            </a:r>
            <a:endParaRPr kumimoji="0" lang="sv-SE" altLang="ja-JP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teacher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motivation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local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communities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practice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5.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address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local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issues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problems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identify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emergent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change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spread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best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practice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learning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environments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learning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</a:t>
            </a:r>
            <a:endParaRPr kumimoji="0" lang="sv-SE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students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quality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assurance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undertake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evaluation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12. </a:t>
            </a:r>
            <a:r>
              <a:rPr kumimoji="0" lang="sv-SE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leadership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teaching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13.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identify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remove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infrastructure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obstacles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14.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institutional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strategy</a:t>
            </a: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15.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influence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the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external</a:t>
            </a: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sv-SE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environment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utiger 45 Light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39552" y="-1395536"/>
            <a:ext cx="9144000" cy="6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246" tIns="41623" rIns="83246" bIns="41623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marR="0" lvl="0" indent="-457200" algn="ctr" defTabSz="914400" eaLnBrk="0" fontAlgn="auto" latinLnBrk="0" hangingPunct="0">
              <a:lnSpc>
                <a:spcPct val="100000"/>
              </a:lnSpc>
              <a:spcBef>
                <a:spcPct val="1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0" cap="none" spc="0" normalizeH="0" baseline="0" noProof="0" dirty="0">
                <a:ln>
                  <a:noFill/>
                </a:ln>
                <a:solidFill>
                  <a:srgbClr val="BA6F00"/>
                </a:solidFill>
                <a:effectLst/>
                <a:uLnTx/>
                <a:uFillTx/>
                <a:latin typeface="Frutiger 45 Light" charset="0"/>
                <a:ea typeface="ＭＳ Ｐゴシック" charset="0"/>
                <a:cs typeface="ＭＳ Ｐゴシック" charset="0"/>
                <a:sym typeface="Symbol" charset="0"/>
              </a:rPr>
              <a:t>Educational development (Gibbs 2009)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21DA2"/>
              </a:solidFill>
              <a:effectLst/>
              <a:uLnTx/>
              <a:uFillTx/>
              <a:latin typeface="Frutiger 45 Light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8FA968"/>
                </a:solidFill>
              </a:rPr>
              <a:t>Gibbs list (2009)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908050"/>
            <a:ext cx="1759890" cy="20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1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51574" t="9268" r="11414" b="9268"/>
          <a:stretch/>
        </p:blipFill>
        <p:spPr>
          <a:xfrm>
            <a:off x="827584" y="845905"/>
            <a:ext cx="6408712" cy="4636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1259632" y="58052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(</a:t>
            </a:r>
            <a:r>
              <a:rPr lang="nb-NO" dirty="0" err="1"/>
              <a:t>Khrono</a:t>
            </a:r>
            <a:r>
              <a:rPr lang="nb-NO" dirty="0"/>
              <a:t> 29.01.17)</a:t>
            </a:r>
          </a:p>
        </p:txBody>
      </p:sp>
    </p:spTree>
    <p:extLst>
      <p:ext uri="{BB962C8B-B14F-4D97-AF65-F5344CB8AC3E}">
        <p14:creationId xmlns:p14="http://schemas.microsoft.com/office/powerpoint/2010/main" val="3668129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CEQScalesETPvsA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875"/>
            <a:ext cx="4562915" cy="592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5"/>
          <p:cNvSpPr>
            <a:spLocks noChangeArrowheads="1"/>
          </p:cNvSpPr>
          <p:nvPr/>
        </p:nvSpPr>
        <p:spPr bwMode="auto">
          <a:xfrm>
            <a:off x="367894" y="290262"/>
            <a:ext cx="8471400" cy="6140617"/>
          </a:xfrm>
          <a:prstGeom prst="rect">
            <a:avLst/>
          </a:prstGeom>
          <a:noFill/>
          <a:ln w="19050">
            <a:solidFill>
              <a:srgbClr val="BA6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247" tIns="41623" rIns="83247" bIns="41623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3491" name="Picture 6" descr="LU_l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439" r="28667" b="42485"/>
          <a:stretch>
            <a:fillRect/>
          </a:stretch>
        </p:blipFill>
        <p:spPr bwMode="auto">
          <a:xfrm>
            <a:off x="7183769" y="4394535"/>
            <a:ext cx="1960231" cy="24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5463653" y="2064921"/>
            <a:ext cx="1846492" cy="8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247" tIns="41623" rIns="83247" bIns="41623">
            <a:spAutoFit/>
          </a:bodyPr>
          <a:lstStyle>
            <a:lvl1pPr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10048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Mean (ETP)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based on 7797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questionnaires</a:t>
            </a: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5463653" y="3292142"/>
            <a:ext cx="1783305" cy="8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247" tIns="41623" rIns="83247" bIns="41623">
            <a:spAutoFit/>
          </a:bodyPr>
          <a:lstStyle>
            <a:lvl1pPr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048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10048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Mean (All)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based on 84107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questionnaires.</a:t>
            </a:r>
          </a:p>
        </p:txBody>
      </p:sp>
    </p:spTree>
    <p:extLst>
      <p:ext uri="{BB962C8B-B14F-4D97-AF65-F5344CB8AC3E}">
        <p14:creationId xmlns:p14="http://schemas.microsoft.com/office/powerpoint/2010/main" val="345354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52362" t="9267" r="19288" b="6872"/>
          <a:stretch/>
        </p:blipFill>
        <p:spPr>
          <a:xfrm>
            <a:off x="251520" y="476672"/>
            <a:ext cx="5832648" cy="5670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Sylinder 4"/>
          <p:cNvSpPr txBox="1"/>
          <p:nvPr/>
        </p:nvSpPr>
        <p:spPr>
          <a:xfrm>
            <a:off x="611560" y="609670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</a:t>
            </a:r>
            <a:r>
              <a:rPr lang="nb-NO" dirty="0" err="1"/>
              <a:t>Studvest</a:t>
            </a:r>
            <a:r>
              <a:rPr lang="nb-NO" dirty="0"/>
              <a:t> 06.02.17)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49212" t="38336" r="41338" b="6555"/>
          <a:stretch/>
        </p:blipFill>
        <p:spPr>
          <a:xfrm>
            <a:off x="6300192" y="1700808"/>
            <a:ext cx="2160240" cy="41404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3050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60237" t="8776" r="19439" b="8456"/>
          <a:stretch/>
        </p:blipFill>
        <p:spPr>
          <a:xfrm>
            <a:off x="611560" y="332656"/>
            <a:ext cx="4680520" cy="6264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5796136" y="429309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</a:t>
            </a:r>
            <a:r>
              <a:rPr lang="nb-NO" dirty="0" err="1"/>
              <a:t>Khrono</a:t>
            </a:r>
            <a:r>
              <a:rPr lang="nb-NO" dirty="0"/>
              <a:t> 21.01.17)</a:t>
            </a:r>
          </a:p>
        </p:txBody>
      </p:sp>
    </p:spTree>
    <p:extLst>
      <p:ext uri="{BB962C8B-B14F-4D97-AF65-F5344CB8AC3E}">
        <p14:creationId xmlns:p14="http://schemas.microsoft.com/office/powerpoint/2010/main" val="226987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56039" t="8625" r="19840" b="5118"/>
          <a:stretch/>
        </p:blipFill>
        <p:spPr>
          <a:xfrm>
            <a:off x="467544" y="381705"/>
            <a:ext cx="5256584" cy="61780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5940152" y="386104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(forskning.no 30.01.17)</a:t>
            </a:r>
          </a:p>
        </p:txBody>
      </p:sp>
    </p:spTree>
    <p:extLst>
      <p:ext uri="{BB962C8B-B14F-4D97-AF65-F5344CB8AC3E}">
        <p14:creationId xmlns:p14="http://schemas.microsoft.com/office/powerpoint/2010/main" val="168314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19484" y="476672"/>
            <a:ext cx="6748860" cy="1017432"/>
          </a:xfrm>
        </p:spPr>
        <p:txBody>
          <a:bodyPr/>
          <a:lstStyle/>
          <a:p>
            <a:r>
              <a:rPr lang="nb-NO" sz="2800" dirty="0"/>
              <a:t>Søknaden  om å bli godkjent som ETP/Fund skal inneholde: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15021" y="1735774"/>
            <a:ext cx="7365504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/>
              <a:t>1. Søknadsdokument</a:t>
            </a:r>
          </a:p>
          <a:p>
            <a:pPr marL="0" indent="0">
              <a:buNone/>
            </a:pPr>
            <a:r>
              <a:rPr lang="nb-NO" sz="2100" i="1" dirty="0"/>
              <a:t>Med støtte i litteratur og andre kilder skal søkeren problematisere og reflektere over sine valg av undervisnings- og vurderingsformer, og belyse hvordan hun eller han ved hjelp av litteraturen har utviklet sin praksis knyttet til studentenes læring og sin egen undervisning </a:t>
            </a:r>
          </a:p>
          <a:p>
            <a:pPr marL="0" indent="0">
              <a:buNone/>
            </a:pPr>
            <a:endParaRPr lang="nb-NO" sz="2100" i="1" dirty="0"/>
          </a:p>
          <a:p>
            <a:pPr marL="0" indent="0">
              <a:buNone/>
            </a:pPr>
            <a:r>
              <a:rPr lang="nb-NO" b="1" i="1" dirty="0"/>
              <a:t>2. Undervisnings-CV / Undervisningsportefølje</a:t>
            </a:r>
          </a:p>
          <a:p>
            <a:pPr marL="0" indent="0">
              <a:buNone/>
            </a:pPr>
            <a:r>
              <a:rPr lang="nb-NO" sz="1900" dirty="0"/>
              <a:t>• </a:t>
            </a:r>
            <a:r>
              <a:rPr lang="nb-NO" sz="2100" i="1" dirty="0"/>
              <a:t>Pedagogisk kompetanse og universitetspedagogisk utdanning </a:t>
            </a:r>
            <a:endParaRPr lang="nb-NO" sz="2100" dirty="0"/>
          </a:p>
          <a:p>
            <a:pPr marL="0" indent="0">
              <a:buNone/>
            </a:pPr>
            <a:r>
              <a:rPr lang="nb-NO" sz="2100" dirty="0"/>
              <a:t>• </a:t>
            </a:r>
            <a:r>
              <a:rPr lang="nb-NO" sz="2100" i="1" dirty="0"/>
              <a:t>Undervisningsvirksomhet </a:t>
            </a:r>
            <a:endParaRPr lang="nb-NO" sz="2100" dirty="0"/>
          </a:p>
          <a:p>
            <a:pPr marL="0" indent="0">
              <a:buNone/>
            </a:pPr>
            <a:r>
              <a:rPr lang="nb-NO" sz="2100" dirty="0"/>
              <a:t>• </a:t>
            </a:r>
            <a:r>
              <a:rPr lang="nb-NO" sz="2100" i="1" dirty="0"/>
              <a:t>Pedagogisk FoU (forskning og utviklingsarbeid) </a:t>
            </a:r>
            <a:endParaRPr lang="nb-NO" sz="2100" dirty="0"/>
          </a:p>
          <a:p>
            <a:pPr marL="0" indent="0">
              <a:buNone/>
            </a:pPr>
            <a:r>
              <a:rPr lang="nb-NO" sz="2100" dirty="0"/>
              <a:t>• </a:t>
            </a:r>
            <a:r>
              <a:rPr lang="nb-NO" sz="2100" i="1" dirty="0"/>
              <a:t>Erfaringsdeling, formidling og publisering knyttet til undervisningsvirksomhet og universitetspedagogisk utvikling – både i og utenfor eget fagmiljø </a:t>
            </a:r>
            <a:endParaRPr lang="nb-NO" sz="2100" dirty="0"/>
          </a:p>
          <a:p>
            <a:pPr marL="0" indent="0">
              <a:buNone/>
            </a:pPr>
            <a:r>
              <a:rPr lang="nb-NO" sz="2100" dirty="0"/>
              <a:t>• </a:t>
            </a:r>
            <a:r>
              <a:rPr lang="nb-NO" sz="2100" i="1" dirty="0"/>
              <a:t>Utmerkelser og priser </a:t>
            </a:r>
          </a:p>
          <a:p>
            <a:pPr marL="0" indent="0">
              <a:buNone/>
            </a:pPr>
            <a:endParaRPr lang="nb-NO" sz="2100" i="1" dirty="0"/>
          </a:p>
          <a:p>
            <a:pPr marL="0" indent="0">
              <a:buNone/>
            </a:pPr>
            <a:endParaRPr lang="nb-NO" sz="2100" i="1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1930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052736"/>
            <a:ext cx="6594241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Fra MatNats utdanningsledelse: </a:t>
            </a:r>
          </a:p>
          <a:p>
            <a:pPr lvl="1"/>
            <a:r>
              <a:rPr lang="nb-NO" sz="1200" dirty="0"/>
              <a:t>	Vigdis Vandvik (leder SFU BioCEED) </a:t>
            </a:r>
          </a:p>
          <a:p>
            <a:pPr lvl="1"/>
            <a:r>
              <a:rPr lang="nb-NO" sz="1200" dirty="0"/>
              <a:t>	Harald Walderhaug (prodekan utdanning)</a:t>
            </a:r>
          </a:p>
          <a:p>
            <a:pPr lvl="1"/>
            <a:endParaRPr lang="nb-NO" sz="800" dirty="0"/>
          </a:p>
          <a:p>
            <a:r>
              <a:rPr lang="nb-NO" sz="1600" dirty="0"/>
              <a:t>Fra Universitetspedagogikk ved UiB </a:t>
            </a:r>
          </a:p>
          <a:p>
            <a:r>
              <a:rPr lang="nb-NO" sz="1200" dirty="0"/>
              <a:t>                     	Ivar Nordmo</a:t>
            </a:r>
          </a:p>
          <a:p>
            <a:endParaRPr lang="nb-NO" sz="800" dirty="0"/>
          </a:p>
          <a:p>
            <a:r>
              <a:rPr lang="nb-NO" sz="1600" dirty="0"/>
              <a:t>Fra andre norske utdanningsinstitusjoner </a:t>
            </a:r>
          </a:p>
          <a:p>
            <a:pPr lvl="1"/>
            <a:r>
              <a:rPr lang="nb-NO" sz="1200" dirty="0"/>
              <a:t>	Anders Malthe Sørensen (leder SFU CCSE ved UiO)</a:t>
            </a:r>
          </a:p>
          <a:p>
            <a:pPr lvl="1"/>
            <a:r>
              <a:rPr lang="nb-NO" sz="1200" dirty="0"/>
              <a:t>	Gunn Helene Engelsrud (professor/pedagog ved NiH)</a:t>
            </a:r>
          </a:p>
          <a:p>
            <a:pPr lvl="1"/>
            <a:r>
              <a:rPr lang="nb-NO" sz="1200" dirty="0"/>
              <a:t>	Pernille Eidesen (biolog ved UNIS)</a:t>
            </a:r>
          </a:p>
          <a:p>
            <a:pPr lvl="1"/>
            <a:endParaRPr lang="nb-NO" sz="1200" dirty="0"/>
          </a:p>
          <a:p>
            <a:r>
              <a:rPr lang="nb-NO" dirty="0"/>
              <a:t>MatNat studentrepresentanter</a:t>
            </a:r>
          </a:p>
          <a:p>
            <a:r>
              <a:rPr lang="nb-NO" sz="1200" dirty="0"/>
              <a:t>	Tora Skarvatun</a:t>
            </a:r>
          </a:p>
          <a:p>
            <a:pPr lvl="1"/>
            <a:r>
              <a:rPr lang="nb-NO" sz="1200" dirty="0"/>
              <a:t>	Morten Røstad</a:t>
            </a:r>
          </a:p>
          <a:p>
            <a:endParaRPr lang="nb-NO" sz="800" dirty="0"/>
          </a:p>
          <a:p>
            <a:r>
              <a:rPr lang="nb-NO" dirty="0"/>
              <a:t>Representanter for disiplinfagene på MatNat</a:t>
            </a:r>
          </a:p>
          <a:p>
            <a:r>
              <a:rPr lang="nb-NO" sz="1200" dirty="0"/>
              <a:t>           	 Helge Drange (Geofysisk institutt)</a:t>
            </a:r>
          </a:p>
          <a:p>
            <a:r>
              <a:rPr lang="nb-NO" sz="1200" dirty="0"/>
              <a:t>         	 John Georg Seland (Kjemisk institutt)</a:t>
            </a:r>
          </a:p>
          <a:p>
            <a:pPr>
              <a:buFont typeface="Courier New" panose="02070309020205020404" pitchFamily="49" charset="0"/>
              <a:buChar char="o"/>
            </a:pPr>
            <a:endParaRPr lang="nb-NO" sz="1200" dirty="0"/>
          </a:p>
          <a:p>
            <a:r>
              <a:rPr lang="nb-NO" sz="1600" dirty="0"/>
              <a:t>Rådgivere» i prosessen med erfaring fra lignende bedømming i Sverige</a:t>
            </a:r>
          </a:p>
          <a:p>
            <a:r>
              <a:rPr lang="nb-NO" sz="1200" dirty="0"/>
              <a:t>	Thomas Olsson (LTH Lund)</a:t>
            </a:r>
          </a:p>
          <a:p>
            <a:r>
              <a:rPr lang="nb-NO" sz="1200" dirty="0"/>
              <a:t>	Katarina Winka (Luleå)</a:t>
            </a:r>
          </a:p>
          <a:p>
            <a:endParaRPr lang="nb-NO" sz="1200" dirty="0"/>
          </a:p>
          <a:p>
            <a:r>
              <a:rPr lang="nb-NO" sz="1600" dirty="0"/>
              <a:t>Administrasjon/sekretariat</a:t>
            </a:r>
          </a:p>
          <a:p>
            <a:r>
              <a:rPr lang="nb-NO" sz="1200" dirty="0"/>
              <a:t>	Eli Høie (studiesjef på MatNat)</a:t>
            </a:r>
          </a:p>
          <a:p>
            <a:r>
              <a:rPr lang="nb-NO" sz="1200" dirty="0"/>
              <a:t>	Oddfrid Førland (BioCEED koordinator</a:t>
            </a:r>
            <a:endParaRPr lang="nb-NO" sz="2400" dirty="0"/>
          </a:p>
          <a:p>
            <a:endParaRPr lang="nb-NO" sz="2400" dirty="0"/>
          </a:p>
          <a:p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5317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8FA968"/>
                </a:solidFill>
              </a:rPr>
              <a:t>Hvem skal bedømme søkerne?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83554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4294967295"/>
          </p:nvPr>
        </p:nvSpPr>
        <p:spPr>
          <a:xfrm>
            <a:off x="4708525" y="6300788"/>
            <a:ext cx="4435475" cy="2159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6300788"/>
            <a:ext cx="935038" cy="2159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0" y="6300788"/>
            <a:ext cx="709613" cy="2159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46121" t="3933" r="9838" b="6872"/>
          <a:stretch/>
        </p:blipFill>
        <p:spPr>
          <a:xfrm>
            <a:off x="467519" y="908720"/>
            <a:ext cx="7358478" cy="4898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kstSylinder 7"/>
          <p:cNvSpPr txBox="1"/>
          <p:nvPr/>
        </p:nvSpPr>
        <p:spPr>
          <a:xfrm flipH="1">
            <a:off x="1907704" y="594928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NRK Hordaland 11.01.17</a:t>
            </a:r>
          </a:p>
        </p:txBody>
      </p:sp>
    </p:spTree>
    <p:extLst>
      <p:ext uri="{BB962C8B-B14F-4D97-AF65-F5344CB8AC3E}">
        <p14:creationId xmlns:p14="http://schemas.microsoft.com/office/powerpoint/2010/main" val="184664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23212" cy="652934"/>
          </a:xfrm>
        </p:spPr>
        <p:txBody>
          <a:bodyPr/>
          <a:lstStyle/>
          <a:p>
            <a:r>
              <a:rPr lang="nb-NO" sz="2800" dirty="0">
                <a:solidFill>
                  <a:srgbClr val="8FA968"/>
                </a:solidFill>
              </a:rPr>
              <a:t>Legitimitet i miljøet - Hvordan bedømmer vi?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4959232"/>
          </a:xfrm>
        </p:spPr>
        <p:txBody>
          <a:bodyPr>
            <a:noAutofit/>
          </a:bodyPr>
          <a:lstStyle/>
          <a:p>
            <a:endParaRPr lang="nb-NO" sz="1800" dirty="0"/>
          </a:p>
          <a:p>
            <a:r>
              <a:rPr lang="nb-NO" sz="1800" dirty="0"/>
              <a:t>Det er opprettet en styringsgruppe med representasjon fra dekanatet, </a:t>
            </a:r>
            <a:r>
              <a:rPr lang="nb-NO" sz="1800" dirty="0" err="1"/>
              <a:t>BioCEED</a:t>
            </a:r>
            <a:r>
              <a:rPr lang="nb-NO" sz="1800" dirty="0"/>
              <a:t>, Universitetspedagogikkmiljøet, studentrepresentanter og to med erfaring fra bedømmelse av lignende ordninger i Sverige (Lund og Luleå)</a:t>
            </a:r>
          </a:p>
          <a:p>
            <a:pPr marL="0" indent="0">
              <a:buNone/>
            </a:pPr>
            <a:endParaRPr lang="nb-NO" sz="800" dirty="0"/>
          </a:p>
          <a:p>
            <a:r>
              <a:rPr lang="nb-NO" sz="1800" dirty="0"/>
              <a:t>De 20 søknadene er fordelt på tre undergrupper av tre personer, hver med både pedagogisk og naturfaglig kompetanse, en ekstern representant og begge kjønn representert</a:t>
            </a:r>
          </a:p>
          <a:p>
            <a:endParaRPr lang="nb-NO" sz="800" dirty="0"/>
          </a:p>
          <a:p>
            <a:r>
              <a:rPr lang="nb-NO" sz="1800" dirty="0"/>
              <a:t>De tre gruppene leverte preliminære vurderinger til en felles Workshop 29. mars, for samkjøring på tvers av gruppene. Der er også studentene og rådgiverne fra Sverige med. </a:t>
            </a:r>
          </a:p>
          <a:p>
            <a:endParaRPr lang="nb-NO" sz="800" dirty="0"/>
          </a:p>
          <a:p>
            <a:r>
              <a:rPr lang="nb-NO" sz="1800" dirty="0"/>
              <a:t>Intervjuer av kandidater som oppfyller kriteriene 27. og 28.april </a:t>
            </a:r>
          </a:p>
          <a:p>
            <a:endParaRPr lang="nb-NO" sz="800" dirty="0"/>
          </a:p>
          <a:p>
            <a:r>
              <a:rPr lang="nb-NO" sz="1800" dirty="0"/>
              <a:t>Ny fellessamling 5. mai, for ferdigstilling av bedømmelser og forslag til tildelinger.</a:t>
            </a:r>
          </a:p>
          <a:p>
            <a:endParaRPr lang="nb-NO" sz="800" dirty="0"/>
          </a:p>
          <a:p>
            <a:r>
              <a:rPr lang="nb-NO" sz="1800" dirty="0"/>
              <a:t>Fakultetsstyret godkjenner (?) innstillingen i sitt møte 15 juni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662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00" y="404664"/>
            <a:ext cx="7365504" cy="652934"/>
          </a:xfrm>
        </p:spPr>
        <p:txBody>
          <a:bodyPr/>
          <a:lstStyle/>
          <a:p>
            <a:r>
              <a:rPr lang="nb-NO" dirty="0"/>
              <a:t>Prinsipper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61500"/>
            <a:ext cx="736550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Kriterier for tildeling basert på: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sz="2800" dirty="0"/>
              <a:t>Fokus på studentenes læring</a:t>
            </a:r>
          </a:p>
          <a:p>
            <a:endParaRPr lang="nb-NO" sz="1200" dirty="0"/>
          </a:p>
          <a:p>
            <a:r>
              <a:rPr lang="nb-NO" sz="2800" dirty="0"/>
              <a:t>En klar utvikling over tid</a:t>
            </a:r>
          </a:p>
          <a:p>
            <a:endParaRPr lang="nb-NO" sz="1200" dirty="0"/>
          </a:p>
          <a:p>
            <a:r>
              <a:rPr lang="nb-NO" sz="2800" dirty="0"/>
              <a:t>En forskende tilnærming</a:t>
            </a:r>
          </a:p>
          <a:p>
            <a:endParaRPr lang="nb-NO" sz="1200" dirty="0"/>
          </a:p>
          <a:p>
            <a:r>
              <a:rPr lang="nb-NO" sz="2800" dirty="0"/>
              <a:t>En kollegial holdning og praksis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088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365504" cy="652934"/>
          </a:xfrm>
        </p:spPr>
        <p:txBody>
          <a:bodyPr/>
          <a:lstStyle/>
          <a:p>
            <a:r>
              <a:rPr lang="nb-NO" dirty="0">
                <a:solidFill>
                  <a:srgbClr val="8FA968"/>
                </a:solidFill>
              </a:rPr>
              <a:t>Kriterier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0" y="1052736"/>
            <a:ext cx="7365504" cy="51125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b="1" dirty="0"/>
              <a:t>1. Fokus på studentenes læring</a:t>
            </a:r>
            <a:endParaRPr lang="nb-NO" dirty="0"/>
          </a:p>
          <a:p>
            <a:r>
              <a:rPr lang="nb-NO" dirty="0"/>
              <a:t>Søkeren har tydelig fokus på studentenes læring i all sin undervisningsvirksomhet.</a:t>
            </a:r>
          </a:p>
          <a:p>
            <a:r>
              <a:rPr lang="nb-NO" dirty="0"/>
              <a:t>Søkeren har et bevisst forhold til sammenhengen mellom undervisningsform, læringsutbytte, vurderingsform, og typer av læring.</a:t>
            </a:r>
          </a:p>
          <a:p>
            <a:r>
              <a:rPr lang="nb-NO" dirty="0"/>
              <a:t>Det er en tydelig og begrunnet sammenheng mellom søkerens grunnleggende oppfatninger om undervisning og læring, og undervisningsvirksomhet.</a:t>
            </a:r>
          </a:p>
          <a:p>
            <a:r>
              <a:rPr lang="nb-NO" dirty="0"/>
              <a:t>Søkeren har gode relasjoner til studentene, og etterspør og reagerer konstruktivt på tilbakemeldinger fra studentene.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2. En klar utvikling over tid</a:t>
            </a:r>
            <a:endParaRPr lang="nb-NO" dirty="0"/>
          </a:p>
          <a:p>
            <a:r>
              <a:rPr lang="nb-NO" dirty="0"/>
              <a:t>Søkeren har bevisst og systematisk tilstrebet å videreutvikle undervisningens form og innhold for å støtte opp under studentenes læring.</a:t>
            </a:r>
          </a:p>
          <a:p>
            <a:r>
              <a:rPr lang="nb-NO" dirty="0"/>
              <a:t>Søkeren har idéer og planer for fortsatt utviklingsarbeid og videreutvikling av sin egen undervisningskompetanse og praksis i fremtiden.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3. En forskende tilnærming</a:t>
            </a:r>
            <a:endParaRPr lang="nb-NO" dirty="0"/>
          </a:p>
          <a:p>
            <a:r>
              <a:rPr lang="nb-NO" dirty="0"/>
              <a:t>Søkeren planlegger, kartlegger, vurderer og modifiserer sin undervisningspraksis med henblikk på hva og hvordan en best støtter opp under studentenes læring</a:t>
            </a:r>
          </a:p>
          <a:p>
            <a:r>
              <a:rPr lang="nb-NO" dirty="0"/>
              <a:t>Søkeren reflekterer over sin egen undervisningsvirksomhet i lys av universitetspedagogisk teori og fagdidaktisk kunnskap.</a:t>
            </a:r>
          </a:p>
          <a:p>
            <a:r>
              <a:rPr lang="nb-NO" dirty="0"/>
              <a:t>Søkeren driver forskningsbasert utdanning, både i form av at det faglige innholdet er basert på oppdatert og aktuell forskning i faget, og at studentene tar i bruk elementer fra forskningsprosessen i sitt læringsarbeid.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4. En kollegial holdning og praksis</a:t>
            </a:r>
            <a:endParaRPr lang="nb-NO" dirty="0"/>
          </a:p>
          <a:p>
            <a:r>
              <a:rPr lang="nb-NO" dirty="0"/>
              <a:t>Søkeren deler erfaringer med andre og samhandler konstruktivt med studenter og kollegaer for å utvikle undervisningen og undervisningskvaliteten.</a:t>
            </a:r>
          </a:p>
          <a:p>
            <a:r>
              <a:rPr lang="nb-NO" dirty="0"/>
              <a:t>Søkeren samhandler med andre gjennom gjensidig erfaringsutveksling, for eksempel i diskusjoner, på konferanser og gjennom publikasjoner.</a:t>
            </a:r>
          </a:p>
          <a:p>
            <a:r>
              <a:rPr lang="nb-NO" dirty="0"/>
              <a:t>Søkeren bidrar til å oppfylle institusjonens strategiske mål for utdanningskvalitet.</a:t>
            </a:r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540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404664"/>
            <a:ext cx="7365504" cy="652934"/>
          </a:xfrm>
        </p:spPr>
        <p:txBody>
          <a:bodyPr/>
          <a:lstStyle/>
          <a:p>
            <a:r>
              <a:rPr lang="nb-NO" dirty="0"/>
              <a:t>Søkerhjelp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49186" y="1412776"/>
            <a:ext cx="7365504" cy="388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dirty="0"/>
              <a:t>Utforming av undervisningsportefølje er et nytt konsept som kan kreve hjelp og veiledning;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17 november: lunsjmøte med informasjon til potensielle søkere</a:t>
            </a:r>
          </a:p>
          <a:p>
            <a:endParaRPr lang="nb-NO" dirty="0"/>
          </a:p>
          <a:p>
            <a:r>
              <a:rPr lang="nb-NO" dirty="0"/>
              <a:t>2. desember: Workshop om porteføljeskriving i regi av LTH (Lund)</a:t>
            </a:r>
          </a:p>
          <a:p>
            <a:endParaRPr lang="nb-NO" dirty="0"/>
          </a:p>
          <a:p>
            <a:r>
              <a:rPr lang="nb-NO" dirty="0"/>
              <a:t>Utforming av undervisningsportefølje har også vært tema i BioCEEDs lærerkurs, som nå tilbys til undervisere ved alle MatNats institutter</a:t>
            </a:r>
          </a:p>
          <a:p>
            <a:endParaRPr lang="nb-NO" dirty="0"/>
          </a:p>
          <a:p>
            <a:r>
              <a:rPr lang="nb-NO" dirty="0"/>
              <a:t>Individuell rådgivning </a:t>
            </a:r>
            <a:r>
              <a:rPr lang="nb-NO" dirty="0" err="1"/>
              <a:t>mhp</a:t>
            </a:r>
            <a:r>
              <a:rPr lang="nb-NO" dirty="0"/>
              <a:t> utforming av søknader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dirty="0"/>
              <a:t>Universitetet i Bergen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0661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325202" cy="1061053"/>
          </a:xfrm>
        </p:spPr>
        <p:txBody>
          <a:bodyPr/>
          <a:lstStyle/>
          <a:p>
            <a:pPr algn="ctr"/>
            <a:r>
              <a:rPr lang="nb-NO" sz="3200" dirty="0"/>
              <a:t>Bedømmelse og uttelling</a:t>
            </a:r>
            <a:br>
              <a:rPr lang="nb-NO" sz="3200" dirty="0"/>
            </a:br>
            <a:endParaRPr lang="nb-NO" sz="2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764704"/>
            <a:ext cx="8208912" cy="391447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b-NO" sz="1800" dirty="0"/>
          </a:p>
          <a:p>
            <a:endParaRPr lang="nb-NO" sz="800" dirty="0"/>
          </a:p>
          <a:p>
            <a:r>
              <a:rPr lang="nb-NO" sz="1800" dirty="0"/>
              <a:t>Bedømmelsen baseres på innlevert søknad samt intervju</a:t>
            </a:r>
          </a:p>
          <a:p>
            <a:endParaRPr lang="nb-NO" sz="1200" dirty="0"/>
          </a:p>
          <a:p>
            <a:r>
              <a:rPr lang="nb-NO" sz="1800" dirty="0"/>
              <a:t>Det tas sikte på å gi alle søkerne fyldig skriftlig tilbakemelding uansett utfall</a:t>
            </a:r>
          </a:p>
          <a:p>
            <a:endParaRPr lang="nb-NO" sz="1200" dirty="0"/>
          </a:p>
          <a:p>
            <a:r>
              <a:rPr lang="nb-NO" sz="1800" dirty="0"/>
              <a:t>Godkjent søknad gir varig økonomisk belønning med utgangspunkt i «Særavtale om vilkår for lønnsfastsettelse for tilsatte som oppnår prestisjefylte prosjekter»</a:t>
            </a:r>
          </a:p>
          <a:p>
            <a:pPr marL="0" indent="0">
              <a:buNone/>
            </a:pPr>
            <a:endParaRPr lang="nb-NO" sz="1100" dirty="0"/>
          </a:p>
          <a:p>
            <a:r>
              <a:rPr lang="nb-NO" sz="1800" dirty="0"/>
              <a:t>Godkjente søkere tas opp i fakultetets «pedagogiske akademi» og forventes å ta del i undervisningsutvikling på fakultetet gjennom å dele erfaringer og være aktive del i faglige, didaktiske og pedagogiske fora også i fremtiden.</a:t>
            </a:r>
          </a:p>
          <a:p>
            <a:endParaRPr lang="nb-NO" sz="1200" dirty="0"/>
          </a:p>
          <a:p>
            <a:pPr marL="0" indent="0">
              <a:buNone/>
            </a:pPr>
            <a:r>
              <a:rPr lang="nb-NO" sz="1800" dirty="0">
                <a:solidFill>
                  <a:srgbClr val="FF0000"/>
                </a:solidFill>
              </a:rPr>
              <a:t>Belønningen er individuell, men forutsetningen for å oppnå ETP-status er basert på en kollegial holdning og praksis. Målet er å heve den kollektive undervisnings-kvaliteten gjennom opprettelsen av et Pedagogisk akademi og å sette det kollektive ansvaret for undervisningen på dagsorden. 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0832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750446" y="2438403"/>
            <a:ext cx="21336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5" tIns="45708" rIns="91415" bIns="4570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 rot="3517907">
            <a:off x="1371600" y="2133603"/>
            <a:ext cx="1371600" cy="2514600"/>
            <a:chOff x="864" y="1344"/>
            <a:chExt cx="864" cy="1584"/>
          </a:xfrm>
        </p:grpSpPr>
        <p:sp>
          <p:nvSpPr>
            <p:cNvPr id="14341" name="AutoShape 5"/>
            <p:cNvSpPr>
              <a:spLocks noChangeArrowheads="1"/>
            </p:cNvSpPr>
            <p:nvPr/>
          </p:nvSpPr>
          <p:spPr bwMode="auto">
            <a:xfrm rot="2872299">
              <a:off x="1224" y="2232"/>
              <a:ext cx="912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9525" cap="rnd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2" name="AutoShape 6"/>
            <p:cNvSpPr>
              <a:spLocks noChangeArrowheads="1"/>
            </p:cNvSpPr>
            <p:nvPr/>
          </p:nvSpPr>
          <p:spPr bwMode="auto">
            <a:xfrm rot="2872299">
              <a:off x="456" y="2232"/>
              <a:ext cx="912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9525" cap="rnd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3" name="AutoShape 7"/>
            <p:cNvSpPr>
              <a:spLocks noChangeArrowheads="1"/>
            </p:cNvSpPr>
            <p:nvPr/>
          </p:nvSpPr>
          <p:spPr bwMode="auto">
            <a:xfrm rot="2872299">
              <a:off x="1176" y="1752"/>
              <a:ext cx="912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9525" cap="rnd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4" name="AutoShape 8"/>
            <p:cNvSpPr>
              <a:spLocks noChangeArrowheads="1"/>
            </p:cNvSpPr>
            <p:nvPr/>
          </p:nvSpPr>
          <p:spPr bwMode="auto">
            <a:xfrm rot="2872299">
              <a:off x="936" y="2424"/>
              <a:ext cx="912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9525" cap="rnd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345" name="Group 9"/>
          <p:cNvGrpSpPr>
            <a:grpSpLocks/>
          </p:cNvGrpSpPr>
          <p:nvPr/>
        </p:nvGrpSpPr>
        <p:grpSpPr bwMode="auto">
          <a:xfrm rot="369750">
            <a:off x="1055245" y="2743203"/>
            <a:ext cx="1371600" cy="1295400"/>
            <a:chOff x="960" y="1872"/>
            <a:chExt cx="864" cy="816"/>
          </a:xfrm>
        </p:grpSpPr>
        <p:sp>
          <p:nvSpPr>
            <p:cNvPr id="14346" name="AutoShape 10"/>
            <p:cNvSpPr>
              <a:spLocks noChangeArrowheads="1"/>
            </p:cNvSpPr>
            <p:nvPr/>
          </p:nvSpPr>
          <p:spPr bwMode="auto">
            <a:xfrm>
              <a:off x="1008" y="1968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7" name="AutoShape 11"/>
            <p:cNvSpPr>
              <a:spLocks noChangeArrowheads="1"/>
            </p:cNvSpPr>
            <p:nvPr/>
          </p:nvSpPr>
          <p:spPr bwMode="auto">
            <a:xfrm>
              <a:off x="960" y="2304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8" name="AutoShape 12"/>
            <p:cNvSpPr>
              <a:spLocks noChangeArrowheads="1"/>
            </p:cNvSpPr>
            <p:nvPr/>
          </p:nvSpPr>
          <p:spPr bwMode="auto">
            <a:xfrm>
              <a:off x="1392" y="2160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9" name="AutoShape 13"/>
            <p:cNvSpPr>
              <a:spLocks noChangeArrowheads="1"/>
            </p:cNvSpPr>
            <p:nvPr/>
          </p:nvSpPr>
          <p:spPr bwMode="auto">
            <a:xfrm>
              <a:off x="1296" y="2496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0" name="AutoShape 14"/>
            <p:cNvSpPr>
              <a:spLocks noChangeArrowheads="1"/>
            </p:cNvSpPr>
            <p:nvPr/>
          </p:nvSpPr>
          <p:spPr bwMode="auto">
            <a:xfrm>
              <a:off x="1632" y="2016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1" name="AutoShape 15"/>
            <p:cNvSpPr>
              <a:spLocks noChangeArrowheads="1"/>
            </p:cNvSpPr>
            <p:nvPr/>
          </p:nvSpPr>
          <p:spPr bwMode="auto">
            <a:xfrm>
              <a:off x="1200" y="2256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2" name="AutoShape 16"/>
            <p:cNvSpPr>
              <a:spLocks noChangeArrowheads="1"/>
            </p:cNvSpPr>
            <p:nvPr/>
          </p:nvSpPr>
          <p:spPr bwMode="auto">
            <a:xfrm>
              <a:off x="1392" y="1872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3" name="AutoShape 17"/>
            <p:cNvSpPr>
              <a:spLocks noChangeArrowheads="1"/>
            </p:cNvSpPr>
            <p:nvPr/>
          </p:nvSpPr>
          <p:spPr bwMode="auto">
            <a:xfrm>
              <a:off x="1536" y="2448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4" name="AutoShape 18"/>
            <p:cNvSpPr>
              <a:spLocks noChangeArrowheads="1"/>
            </p:cNvSpPr>
            <p:nvPr/>
          </p:nvSpPr>
          <p:spPr bwMode="auto">
            <a:xfrm>
              <a:off x="1296" y="2352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5" name="AutoShape 19"/>
            <p:cNvSpPr>
              <a:spLocks noChangeArrowheads="1"/>
            </p:cNvSpPr>
            <p:nvPr/>
          </p:nvSpPr>
          <p:spPr bwMode="auto">
            <a:xfrm>
              <a:off x="1248" y="1968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6" name="AutoShape 20"/>
            <p:cNvSpPr>
              <a:spLocks noChangeArrowheads="1"/>
            </p:cNvSpPr>
            <p:nvPr/>
          </p:nvSpPr>
          <p:spPr bwMode="auto">
            <a:xfrm>
              <a:off x="1632" y="2208"/>
              <a:ext cx="192" cy="192"/>
            </a:xfrm>
            <a:prstGeom prst="smileyFace">
              <a:avLst>
                <a:gd name="adj" fmla="val 4653"/>
              </a:avLst>
            </a:prstGeom>
            <a:solidFill>
              <a:srgbClr val="FFEF6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72970" y="4724402"/>
            <a:ext cx="2800716" cy="156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5" tIns="45708" rIns="91415" bIns="45708">
            <a:spAutoFit/>
          </a:bodyPr>
          <a:lstStyle>
            <a:lvl1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0500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Teaching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90500" algn="l"/>
              </a:tabLst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	private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90500" algn="l"/>
              </a:tabLst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	no peer review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90500" algn="l"/>
              </a:tabLst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	no documentation</a:t>
            </a:r>
          </a:p>
        </p:txBody>
      </p:sp>
      <p:grpSp>
        <p:nvGrpSpPr>
          <p:cNvPr id="14358" name="Group 22"/>
          <p:cNvGrpSpPr>
            <a:grpSpLocks/>
          </p:cNvGrpSpPr>
          <p:nvPr/>
        </p:nvGrpSpPr>
        <p:grpSpPr bwMode="auto">
          <a:xfrm>
            <a:off x="5246246" y="2133601"/>
            <a:ext cx="2384424" cy="4160838"/>
            <a:chOff x="3504" y="1344"/>
            <a:chExt cx="1502" cy="2621"/>
          </a:xfrm>
        </p:grpSpPr>
        <p:grpSp>
          <p:nvGrpSpPr>
            <p:cNvPr id="14359" name="Group 23"/>
            <p:cNvGrpSpPr>
              <a:grpSpLocks/>
            </p:cNvGrpSpPr>
            <p:nvPr/>
          </p:nvGrpSpPr>
          <p:grpSpPr bwMode="auto">
            <a:xfrm>
              <a:off x="3504" y="1344"/>
              <a:ext cx="1344" cy="1584"/>
              <a:chOff x="3504" y="1344"/>
              <a:chExt cx="1344" cy="1584"/>
            </a:xfrm>
          </p:grpSpPr>
          <p:sp>
            <p:nvSpPr>
              <p:cNvPr id="14360" name="Oval 24"/>
              <p:cNvSpPr>
                <a:spLocks noChangeArrowheads="1"/>
              </p:cNvSpPr>
              <p:nvPr/>
            </p:nvSpPr>
            <p:spPr bwMode="auto">
              <a:xfrm>
                <a:off x="3504" y="1536"/>
                <a:ext cx="1344" cy="1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361" name="Group 25"/>
              <p:cNvGrpSpPr>
                <a:grpSpLocks/>
              </p:cNvGrpSpPr>
              <p:nvPr/>
            </p:nvGrpSpPr>
            <p:grpSpPr bwMode="auto">
              <a:xfrm rot="1361403">
                <a:off x="3696" y="1344"/>
                <a:ext cx="864" cy="1584"/>
                <a:chOff x="864" y="1344"/>
                <a:chExt cx="864" cy="1584"/>
              </a:xfrm>
            </p:grpSpPr>
            <p:sp>
              <p:nvSpPr>
                <p:cNvPr id="14362" name="AutoShape 26"/>
                <p:cNvSpPr>
                  <a:spLocks noChangeArrowheads="1"/>
                </p:cNvSpPr>
                <p:nvPr/>
              </p:nvSpPr>
              <p:spPr bwMode="auto">
                <a:xfrm rot="2872299">
                  <a:off x="1224" y="2232"/>
                  <a:ext cx="912" cy="9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800000"/>
                  </a:solidFill>
                  <a:prstDash val="sysDot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63" name="AutoShape 27"/>
                <p:cNvSpPr>
                  <a:spLocks noChangeArrowheads="1"/>
                </p:cNvSpPr>
                <p:nvPr/>
              </p:nvSpPr>
              <p:spPr bwMode="auto">
                <a:xfrm rot="2872299">
                  <a:off x="456" y="2232"/>
                  <a:ext cx="912" cy="9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800000"/>
                  </a:solidFill>
                  <a:prstDash val="sysDot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64" name="AutoShape 28"/>
                <p:cNvSpPr>
                  <a:spLocks noChangeArrowheads="1"/>
                </p:cNvSpPr>
                <p:nvPr/>
              </p:nvSpPr>
              <p:spPr bwMode="auto">
                <a:xfrm rot="2872299">
                  <a:off x="1176" y="1752"/>
                  <a:ext cx="912" cy="9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800000"/>
                  </a:solidFill>
                  <a:prstDash val="sysDot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65" name="AutoShape 29"/>
                <p:cNvSpPr>
                  <a:spLocks noChangeArrowheads="1"/>
                </p:cNvSpPr>
                <p:nvPr/>
              </p:nvSpPr>
              <p:spPr bwMode="auto">
                <a:xfrm rot="2872299">
                  <a:off x="936" y="2424"/>
                  <a:ext cx="912" cy="9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800000"/>
                  </a:solidFill>
                  <a:prstDash val="sysDot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366" name="Group 30"/>
              <p:cNvGrpSpPr>
                <a:grpSpLocks/>
              </p:cNvGrpSpPr>
              <p:nvPr/>
            </p:nvGrpSpPr>
            <p:grpSpPr bwMode="auto">
              <a:xfrm rot="-388926">
                <a:off x="3744" y="1728"/>
                <a:ext cx="864" cy="816"/>
                <a:chOff x="960" y="1872"/>
                <a:chExt cx="864" cy="816"/>
              </a:xfrm>
            </p:grpSpPr>
            <p:sp>
              <p:nvSpPr>
                <p:cNvPr id="14367" name="AutoShape 31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68" name="AutoShape 32"/>
                <p:cNvSpPr>
                  <a:spLocks noChangeArrowheads="1"/>
                </p:cNvSpPr>
                <p:nvPr/>
              </p:nvSpPr>
              <p:spPr bwMode="auto">
                <a:xfrm>
                  <a:off x="960" y="2304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69" name="AutoShape 33"/>
                <p:cNvSpPr>
                  <a:spLocks noChangeArrowheads="1"/>
                </p:cNvSpPr>
                <p:nvPr/>
              </p:nvSpPr>
              <p:spPr bwMode="auto">
                <a:xfrm>
                  <a:off x="1392" y="2160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0" name="AutoShape 34"/>
                <p:cNvSpPr>
                  <a:spLocks noChangeArrowheads="1"/>
                </p:cNvSpPr>
                <p:nvPr/>
              </p:nvSpPr>
              <p:spPr bwMode="auto">
                <a:xfrm>
                  <a:off x="1296" y="2496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1" name="AutoShape 35"/>
                <p:cNvSpPr>
                  <a:spLocks noChangeArrowheads="1"/>
                </p:cNvSpPr>
                <p:nvPr/>
              </p:nvSpPr>
              <p:spPr bwMode="auto">
                <a:xfrm>
                  <a:off x="1632" y="2016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2" name="AutoShape 36"/>
                <p:cNvSpPr>
                  <a:spLocks noChangeArrowheads="1"/>
                </p:cNvSpPr>
                <p:nvPr/>
              </p:nvSpPr>
              <p:spPr bwMode="auto">
                <a:xfrm>
                  <a:off x="1200" y="2256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3" name="AutoShape 37"/>
                <p:cNvSpPr>
                  <a:spLocks noChangeArrowheads="1"/>
                </p:cNvSpPr>
                <p:nvPr/>
              </p:nvSpPr>
              <p:spPr bwMode="auto">
                <a:xfrm>
                  <a:off x="1392" y="1872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4" name="AutoShape 38"/>
                <p:cNvSpPr>
                  <a:spLocks noChangeArrowheads="1"/>
                </p:cNvSpPr>
                <p:nvPr/>
              </p:nvSpPr>
              <p:spPr bwMode="auto">
                <a:xfrm>
                  <a:off x="1536" y="2448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5" name="AutoShape 39"/>
                <p:cNvSpPr>
                  <a:spLocks noChangeArrowheads="1"/>
                </p:cNvSpPr>
                <p:nvPr/>
              </p:nvSpPr>
              <p:spPr bwMode="auto">
                <a:xfrm>
                  <a:off x="1296" y="2352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6" name="AutoShape 40"/>
                <p:cNvSpPr>
                  <a:spLocks noChangeArrowheads="1"/>
                </p:cNvSpPr>
                <p:nvPr/>
              </p:nvSpPr>
              <p:spPr bwMode="auto">
                <a:xfrm>
                  <a:off x="1248" y="1968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7" name="AutoShape 41"/>
                <p:cNvSpPr>
                  <a:spLocks noChangeArrowheads="1"/>
                </p:cNvSpPr>
                <p:nvPr/>
              </p:nvSpPr>
              <p:spPr bwMode="auto">
                <a:xfrm>
                  <a:off x="1632" y="2208"/>
                  <a:ext cx="192" cy="192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4378" name="Text Box 42"/>
            <p:cNvSpPr txBox="1">
              <a:spLocks noChangeArrowheads="1"/>
            </p:cNvSpPr>
            <p:nvPr/>
          </p:nvSpPr>
          <p:spPr bwMode="auto">
            <a:xfrm>
              <a:off x="3565" y="2976"/>
              <a:ext cx="1441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0500" algn="l"/>
                </a:tabLst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Teaching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190500" algn="l"/>
                </a:tabLst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	collegial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190500" algn="l"/>
                </a:tabLst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	peer reviewed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190500" algn="l"/>
                </a:tabLst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	documented</a:t>
              </a:r>
            </a:p>
          </p:txBody>
        </p:sp>
      </p:grpSp>
      <p:grpSp>
        <p:nvGrpSpPr>
          <p:cNvPr id="14379" name="Group 43"/>
          <p:cNvGrpSpPr>
            <a:grpSpLocks/>
          </p:cNvGrpSpPr>
          <p:nvPr/>
        </p:nvGrpSpPr>
        <p:grpSpPr bwMode="auto">
          <a:xfrm>
            <a:off x="3569845" y="2895609"/>
            <a:ext cx="1295400" cy="3124200"/>
            <a:chOff x="2448" y="1824"/>
            <a:chExt cx="816" cy="1968"/>
          </a:xfrm>
        </p:grpSpPr>
        <p:sp>
          <p:nvSpPr>
            <p:cNvPr id="14380" name="AutoShape 44"/>
            <p:cNvSpPr>
              <a:spLocks noChangeArrowheads="1"/>
            </p:cNvSpPr>
            <p:nvPr/>
          </p:nvSpPr>
          <p:spPr bwMode="auto">
            <a:xfrm>
              <a:off x="2448" y="3168"/>
              <a:ext cx="816" cy="624"/>
            </a:xfrm>
            <a:prstGeom prst="rightArrow">
              <a:avLst>
                <a:gd name="adj1" fmla="val 50000"/>
                <a:gd name="adj2" fmla="val 32692"/>
              </a:avLst>
            </a:prstGeom>
            <a:solidFill>
              <a:srgbClr val="E6E6E6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81" name="AutoShape 45"/>
            <p:cNvSpPr>
              <a:spLocks noChangeArrowheads="1"/>
            </p:cNvSpPr>
            <p:nvPr/>
          </p:nvSpPr>
          <p:spPr bwMode="auto">
            <a:xfrm>
              <a:off x="2448" y="1824"/>
              <a:ext cx="816" cy="624"/>
            </a:xfrm>
            <a:prstGeom prst="rightArrow">
              <a:avLst>
                <a:gd name="adj1" fmla="val 50000"/>
                <a:gd name="adj2" fmla="val 32692"/>
              </a:avLst>
            </a:prstGeom>
            <a:solidFill>
              <a:srgbClr val="E6E6E6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202388" y="1143005"/>
            <a:ext cx="8708984" cy="58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5" tIns="45708" rIns="91415" bIns="4570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cultural shift concerning Teaching &amp; Learning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253635" y="1724032"/>
            <a:ext cx="3777220" cy="40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5" tIns="45708" rIns="91415" bIns="4570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Inspired by the research culture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3894175" y="1752611"/>
            <a:ext cx="5039460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5" tIns="45708" rIns="91415" bIns="4570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– Scholarship of Teaching and Learning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8FA968"/>
                </a:solidFill>
              </a:rPr>
              <a:t>So, </a:t>
            </a:r>
            <a:r>
              <a:rPr lang="sv-SE" dirty="0" err="1">
                <a:solidFill>
                  <a:srgbClr val="8FA968"/>
                </a:solidFill>
              </a:rPr>
              <a:t>we</a:t>
            </a:r>
            <a:r>
              <a:rPr lang="sv-SE" dirty="0">
                <a:solidFill>
                  <a:srgbClr val="8FA968"/>
                </a:solidFill>
              </a:rPr>
              <a:t> </a:t>
            </a:r>
            <a:r>
              <a:rPr lang="sv-SE" dirty="0" err="1">
                <a:solidFill>
                  <a:srgbClr val="8FA968"/>
                </a:solidFill>
              </a:rPr>
              <a:t>are</a:t>
            </a:r>
            <a:r>
              <a:rPr lang="sv-SE" dirty="0">
                <a:solidFill>
                  <a:srgbClr val="8FA968"/>
                </a:solidFill>
              </a:rPr>
              <a:t> </a:t>
            </a:r>
            <a:r>
              <a:rPr lang="sv-SE" dirty="0" err="1">
                <a:solidFill>
                  <a:srgbClr val="8FA968"/>
                </a:solidFill>
              </a:rPr>
              <a:t>aiming</a:t>
            </a:r>
            <a:r>
              <a:rPr lang="sv-SE" dirty="0">
                <a:solidFill>
                  <a:srgbClr val="8FA968"/>
                </a:solidFill>
              </a:rPr>
              <a:t> for:</a:t>
            </a:r>
          </a:p>
        </p:txBody>
      </p:sp>
    </p:spTree>
    <p:extLst>
      <p:ext uri="{BB962C8B-B14F-4D97-AF65-F5344CB8AC3E}">
        <p14:creationId xmlns:p14="http://schemas.microsoft.com/office/powerpoint/2010/main" val="532735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45804"/>
            <a:ext cx="9180513" cy="5902325"/>
          </a:xfrm>
          <a:noFill/>
        </p:spPr>
      </p:pic>
      <p:sp>
        <p:nvSpPr>
          <p:cNvPr id="4" name="TekstSylinder 3"/>
          <p:cNvSpPr txBox="1"/>
          <p:nvPr/>
        </p:nvSpPr>
        <p:spPr>
          <a:xfrm>
            <a:off x="0" y="292377"/>
            <a:ext cx="9144000" cy="58475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2400" b="1" dirty="0">
                <a:solidFill>
                  <a:srgbClr val="8FA968"/>
                </a:solidFill>
              </a:rPr>
              <a:t> </a:t>
            </a:r>
            <a:r>
              <a:rPr lang="nb-NO" sz="3200" b="1" dirty="0">
                <a:solidFill>
                  <a:srgbClr val="8FA968"/>
                </a:solidFill>
              </a:rPr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6366639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795928-792A-8644-A7CB-9CB5B84A69E9}" type="datetime1">
              <a:rPr lang="x-none" smtClean="0"/>
              <a:pPr/>
              <a:t>04.05.2017</a:t>
            </a:fld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3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1" t="6113" r="12387" b="6113"/>
          <a:stretch/>
        </p:blipFill>
        <p:spPr bwMode="auto">
          <a:xfrm>
            <a:off x="354806" y="476672"/>
            <a:ext cx="5303192" cy="564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8144" y="148478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8FA968"/>
                </a:solidFill>
              </a:rPr>
              <a:t>NOKUT-frokost med tema meritteringsordninger for undervisning i aulaen 29. mars</a:t>
            </a:r>
          </a:p>
        </p:txBody>
      </p:sp>
    </p:spTree>
    <p:extLst>
      <p:ext uri="{BB962C8B-B14F-4D97-AF65-F5344CB8AC3E}">
        <p14:creationId xmlns:p14="http://schemas.microsoft.com/office/powerpoint/2010/main" val="271646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365504" cy="652934"/>
          </a:xfrm>
        </p:spPr>
        <p:txBody>
          <a:bodyPr/>
          <a:lstStyle/>
          <a:p>
            <a:r>
              <a:rPr lang="nb-NO" dirty="0"/>
              <a:t>ETP/FUND ved </a:t>
            </a:r>
            <a:r>
              <a:rPr lang="nb-NO" dirty="0" err="1"/>
              <a:t>MatNat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888" y="1988840"/>
            <a:ext cx="8064896" cy="3888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/>
              <a:t>Ordningen er ment å belønne personer som yter en særlig innsats innen utvikling av undervisning, og har to hovedformål:</a:t>
            </a:r>
          </a:p>
          <a:p>
            <a:pPr marL="0" indent="0">
              <a:buNone/>
            </a:pPr>
            <a:endParaRPr lang="nb-NO" b="1" dirty="0"/>
          </a:p>
          <a:p>
            <a:r>
              <a:rPr lang="nb-NO" dirty="0"/>
              <a:t>Ønske om å anerkjenne og heve statusen på systematisk og dokumentert arbeid med undervisningskultur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Bidra til å utvikle en kollegial og profesjonell undervisnings- og lærerkultur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Ordningen er </a:t>
            </a:r>
            <a:r>
              <a:rPr lang="nb-NO" b="1" dirty="0"/>
              <a:t>ikke</a:t>
            </a:r>
            <a:r>
              <a:rPr lang="nb-NO" dirty="0"/>
              <a:t> ment å erstatte eksiterende tiltak knyttet til undervisningskvalitet, som studentpriser og kvalitetssikringsrutiner, men er tenkt som et supplement til disse. </a:t>
            </a:r>
          </a:p>
        </p:txBody>
      </p:sp>
    </p:spTree>
    <p:extLst>
      <p:ext uri="{BB962C8B-B14F-4D97-AF65-F5344CB8AC3E}">
        <p14:creationId xmlns:p14="http://schemas.microsoft.com/office/powerpoint/2010/main" val="81092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365504" cy="652934"/>
          </a:xfrm>
        </p:spPr>
        <p:txBody>
          <a:bodyPr>
            <a:normAutofit/>
          </a:bodyPr>
          <a:lstStyle/>
          <a:p>
            <a:r>
              <a:rPr lang="nb-NO" dirty="0"/>
              <a:t>Litt bakgrunn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608512"/>
          </a:xfrm>
        </p:spPr>
        <p:txBody>
          <a:bodyPr>
            <a:normAutofit fontScale="40000" lnSpcReduction="20000"/>
          </a:bodyPr>
          <a:lstStyle/>
          <a:p>
            <a:r>
              <a:rPr lang="nb-NO" sz="4300" dirty="0"/>
              <a:t>Ordningen slik den praktiseres ved </a:t>
            </a:r>
            <a:r>
              <a:rPr lang="nb-NO" sz="4300" dirty="0" err="1"/>
              <a:t>Tekniska</a:t>
            </a:r>
            <a:r>
              <a:rPr lang="nb-NO" sz="4300" dirty="0"/>
              <a:t> Høgskolen i Lund ble presentert for UiB i 2015 gjennom </a:t>
            </a:r>
            <a:r>
              <a:rPr lang="nb-NO" sz="4300" dirty="0" err="1"/>
              <a:t>BioCEED</a:t>
            </a:r>
            <a:r>
              <a:rPr lang="nb-NO" sz="4300" dirty="0"/>
              <a:t> på utdanningskonferanser og i Utdanningsutvalget med positiv respons</a:t>
            </a:r>
          </a:p>
          <a:p>
            <a:endParaRPr lang="nb-NO" sz="4300" dirty="0"/>
          </a:p>
          <a:p>
            <a:r>
              <a:rPr lang="nb-NO" sz="4300" dirty="0"/>
              <a:t>Et sentralt utvalg ved UiB har utredet muligheter for innføring av en tilsvarende meritteringsordning bredt på UiB. Dette ble presentert for dekangruppen i 2016 med mer blandet mottakelse</a:t>
            </a:r>
          </a:p>
          <a:p>
            <a:endParaRPr lang="nb-NO" sz="4300" dirty="0"/>
          </a:p>
          <a:p>
            <a:r>
              <a:rPr lang="nb-NO" sz="4300" dirty="0"/>
              <a:t>Det er  utredet innføring av lignende meritteringsordninger ved UiTø (nå lyst ut) og NTNU</a:t>
            </a:r>
          </a:p>
          <a:p>
            <a:endParaRPr lang="nb-NO" sz="4300" dirty="0"/>
          </a:p>
          <a:p>
            <a:r>
              <a:rPr lang="nb-NO" sz="4300" dirty="0"/>
              <a:t>Kunnskapsministeren har etterlyst konkrete forslag til tiltak og insentiver som gjør det «like gjevt å bedrive utdanning som å bedrive forskning»</a:t>
            </a:r>
          </a:p>
          <a:p>
            <a:endParaRPr lang="nb-NO" sz="4300" dirty="0"/>
          </a:p>
          <a:p>
            <a:r>
              <a:rPr lang="nb-NO" sz="4300" dirty="0"/>
              <a:t>I den nye stortingsmeldingen «Kultur for kvalitet i høyere utdanning» foreslås det at alle institusjoner skal ha på plass meritteringsordninger for utdanning senest i 2019. </a:t>
            </a:r>
          </a:p>
          <a:p>
            <a:endParaRPr lang="nb-NO" sz="4300" dirty="0"/>
          </a:p>
          <a:p>
            <a:r>
              <a:rPr lang="nb-NO" sz="4300" dirty="0"/>
              <a:t>Utdanningsutvalget ved UiB har vedtatt at alle fakultet skal ha på plass en prøveordning for merittering av undervisning (kollektiv eller individuell) fra 2018</a:t>
            </a:r>
          </a:p>
          <a:p>
            <a:pPr marL="0" indent="0">
              <a:buNone/>
            </a:pPr>
            <a:endParaRPr lang="nb-NO" sz="3300" dirty="0"/>
          </a:p>
          <a:p>
            <a:pPr marL="0" indent="0">
              <a:buNone/>
            </a:pPr>
            <a:endParaRPr lang="nb-NO" sz="45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959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51437" t="11396" r="18029" b="6959"/>
          <a:stretch/>
        </p:blipFill>
        <p:spPr>
          <a:xfrm>
            <a:off x="971600" y="404664"/>
            <a:ext cx="6336704" cy="5568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1331640" y="597328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</a:t>
            </a:r>
            <a:r>
              <a:rPr lang="nb-NO" dirty="0" err="1"/>
              <a:t>Studvest</a:t>
            </a:r>
            <a:r>
              <a:rPr lang="nb-NO" dirty="0"/>
              <a:t> 18.01.17)</a:t>
            </a:r>
          </a:p>
        </p:txBody>
      </p:sp>
    </p:spTree>
    <p:extLst>
      <p:ext uri="{BB962C8B-B14F-4D97-AF65-F5344CB8AC3E}">
        <p14:creationId xmlns:p14="http://schemas.microsoft.com/office/powerpoint/2010/main" val="394173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4294967295"/>
          </p:nvPr>
        </p:nvSpPr>
        <p:spPr>
          <a:xfrm>
            <a:off x="4708525" y="6300788"/>
            <a:ext cx="4435475" cy="2159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6300788"/>
            <a:ext cx="935038" cy="2159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225425" y="6389266"/>
            <a:ext cx="709613" cy="2159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51493" t="8136" r="10625" b="13218"/>
          <a:stretch/>
        </p:blipFill>
        <p:spPr>
          <a:xfrm>
            <a:off x="755576" y="1052736"/>
            <a:ext cx="6437268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kstSylinder 7"/>
          <p:cNvSpPr txBox="1"/>
          <p:nvPr/>
        </p:nvSpPr>
        <p:spPr>
          <a:xfrm>
            <a:off x="1763688" y="573325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</a:t>
            </a:r>
            <a:r>
              <a:rPr lang="nb-NO" dirty="0" err="1"/>
              <a:t>Khrono</a:t>
            </a:r>
            <a:r>
              <a:rPr lang="nb-NO" dirty="0"/>
              <a:t> 16.01.17)</a:t>
            </a:r>
          </a:p>
        </p:txBody>
      </p:sp>
    </p:spTree>
    <p:extLst>
      <p:ext uri="{BB962C8B-B14F-4D97-AF65-F5344CB8AC3E}">
        <p14:creationId xmlns:p14="http://schemas.microsoft.com/office/powerpoint/2010/main" val="76147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61025" t="6871" r="19865" b="9268"/>
          <a:stretch/>
        </p:blipFill>
        <p:spPr>
          <a:xfrm>
            <a:off x="287044" y="73705"/>
            <a:ext cx="4572988" cy="6595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4932040" y="282226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(Kommentar i Dagbladet 25.01.17)</a:t>
            </a:r>
          </a:p>
        </p:txBody>
      </p:sp>
    </p:spTree>
    <p:extLst>
      <p:ext uri="{BB962C8B-B14F-4D97-AF65-F5344CB8AC3E}">
        <p14:creationId xmlns:p14="http://schemas.microsoft.com/office/powerpoint/2010/main" val="332711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365504" cy="652934"/>
          </a:xfrm>
        </p:spPr>
        <p:txBody>
          <a:bodyPr/>
          <a:lstStyle/>
          <a:p>
            <a:r>
              <a:rPr lang="nb-NO" dirty="0"/>
              <a:t>ETP på </a:t>
            </a:r>
            <a:r>
              <a:rPr lang="nb-NO" dirty="0" err="1"/>
              <a:t>MatNat</a:t>
            </a:r>
            <a:r>
              <a:rPr lang="nb-NO" dirty="0"/>
              <a:t> - tidslinje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136904" cy="4536504"/>
          </a:xfrm>
        </p:spPr>
        <p:txBody>
          <a:bodyPr>
            <a:normAutofit fontScale="85000" lnSpcReduction="20000"/>
          </a:bodyPr>
          <a:lstStyle/>
          <a:p>
            <a:r>
              <a:rPr lang="nb-NO" sz="2000" dirty="0"/>
              <a:t>Alle instituttlederne på MN stilte seg våren 2016 bak etablering av ETP/FUND ordning ved fakultetet</a:t>
            </a:r>
          </a:p>
          <a:p>
            <a:endParaRPr lang="nb-NO" sz="2000" dirty="0"/>
          </a:p>
          <a:p>
            <a:r>
              <a:rPr lang="nb-NO" sz="2000" dirty="0"/>
              <a:t>«Hurtigarbeidende arbeidsutvalg» etablerte våren 2016  forslag til kriterier for tildeling og implementering </a:t>
            </a:r>
          </a:p>
          <a:p>
            <a:endParaRPr lang="nb-NO" sz="2000" dirty="0"/>
          </a:p>
          <a:p>
            <a:r>
              <a:rPr lang="nb-NO" sz="2000" dirty="0"/>
              <a:t>MNs Studiestyre anbefalte, og Fakultetsstyret vedtok i juni at ordningen ble etablert etter de prinsipper som lå i komiteens forslag</a:t>
            </a:r>
          </a:p>
          <a:p>
            <a:endParaRPr lang="nb-NO" sz="2000" dirty="0"/>
          </a:p>
          <a:p>
            <a:r>
              <a:rPr lang="nb-NO" sz="2000" dirty="0"/>
              <a:t>Ordningen ble utlyst 30. juni 2016, med første søknadsfrist 31. januar 2017</a:t>
            </a:r>
          </a:p>
          <a:p>
            <a:endParaRPr lang="nb-NO" sz="2000" dirty="0"/>
          </a:p>
          <a:p>
            <a:r>
              <a:rPr lang="nb-NO" sz="2000" dirty="0"/>
              <a:t>Vi har fått inn 20 søknader fra undervisere spredt på  6 av fakultetets 8 institutter </a:t>
            </a:r>
          </a:p>
          <a:p>
            <a:endParaRPr lang="nb-NO" sz="2000" dirty="0"/>
          </a:p>
          <a:p>
            <a:r>
              <a:rPr lang="nb-NO" sz="2000" dirty="0"/>
              <a:t>Første trinn i bedømmingen er gjort, og 8 av de 20 søkerne «er videre»  til intervju i dag og i morgen (!)</a:t>
            </a:r>
          </a:p>
          <a:p>
            <a:endParaRPr lang="nb-NO" sz="2000" dirty="0"/>
          </a:p>
          <a:p>
            <a:r>
              <a:rPr lang="nb-NO" sz="2000" dirty="0"/>
              <a:t>Vi tar sikte på endelig godkjenning av de som passerer nåløyet i fakultetsstyremøte 15. juni </a:t>
            </a:r>
          </a:p>
        </p:txBody>
      </p:sp>
    </p:spTree>
    <p:extLst>
      <p:ext uri="{BB962C8B-B14F-4D97-AF65-F5344CB8AC3E}">
        <p14:creationId xmlns:p14="http://schemas.microsoft.com/office/powerpoint/2010/main" val="2123523989"/>
      </p:ext>
    </p:extLst>
  </p:cSld>
  <p:clrMapOvr>
    <a:masterClrMapping/>
  </p:clrMapOvr>
</p:sld>
</file>

<file path=ppt/theme/theme1.xml><?xml version="1.0" encoding="utf-8"?>
<a:theme xmlns:a="http://schemas.openxmlformats.org/drawingml/2006/main" name="UiB_norsk_rød-gen">
  <a:themeElements>
    <a:clrScheme name="Egendefinert 2">
      <a:dk1>
        <a:sysClr val="windowText" lastClr="000000"/>
      </a:dk1>
      <a:lt1>
        <a:srgbClr val="FFFFFF"/>
      </a:lt1>
      <a:dk2>
        <a:srgbClr val="716657"/>
      </a:dk2>
      <a:lt2>
        <a:srgbClr val="F5F5F5"/>
      </a:lt2>
      <a:accent1>
        <a:srgbClr val="DB3F3D"/>
      </a:accent1>
      <a:accent2>
        <a:srgbClr val="4EA0B7"/>
      </a:accent2>
      <a:accent3>
        <a:srgbClr val="789A5B"/>
      </a:accent3>
      <a:accent4>
        <a:srgbClr val="CDAB3F"/>
      </a:accent4>
      <a:accent5>
        <a:srgbClr val="705686"/>
      </a:accent5>
      <a:accent6>
        <a:srgbClr val="847268"/>
      </a:accent6>
      <a:hlink>
        <a:srgbClr val="4EA0B7"/>
      </a:hlink>
      <a:folHlink>
        <a:srgbClr val="004C70"/>
      </a:folHlink>
    </a:clrScheme>
    <a:fontScheme name="2015-NyMal-master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iB blue">
  <a:themeElements>
    <a:clrScheme name="UiB_04_LysarkSkjerm02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UiB_04_LysarkSkjerm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iB blue">
  <a:themeElements>
    <a:clrScheme name="UiB_04_LysarkSkjerm02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UiB_04_LysarkSkjerm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2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UiB_norsk_rød-gen">
  <a:themeElements>
    <a:clrScheme name="UiB fargepalett">
      <a:dk1>
        <a:sysClr val="windowText" lastClr="000000"/>
      </a:dk1>
      <a:lt1>
        <a:srgbClr val="FFFFFF"/>
      </a:lt1>
      <a:dk2>
        <a:srgbClr val="716657"/>
      </a:dk2>
      <a:lt2>
        <a:srgbClr val="F5F5F5"/>
      </a:lt2>
      <a:accent1>
        <a:srgbClr val="DB3F3D"/>
      </a:accent1>
      <a:accent2>
        <a:srgbClr val="4EA0B7"/>
      </a:accent2>
      <a:accent3>
        <a:srgbClr val="789A5B"/>
      </a:accent3>
      <a:accent4>
        <a:srgbClr val="CDAB3F"/>
      </a:accent4>
      <a:accent5>
        <a:srgbClr val="705686"/>
      </a:accent5>
      <a:accent6>
        <a:srgbClr val="847268"/>
      </a:accent6>
      <a:hlink>
        <a:srgbClr val="4EA0B7"/>
      </a:hlink>
      <a:folHlink>
        <a:srgbClr val="004C70"/>
      </a:folHlink>
    </a:clrScheme>
    <a:fontScheme name="2015-NyMal-master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UiB_norsk_rød-gen.potx</Template>
  <TotalTime>2769</TotalTime>
  <Words>1405</Words>
  <Application>Microsoft Office PowerPoint</Application>
  <PresentationFormat>On-screen Show (4:3)</PresentationFormat>
  <Paragraphs>255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UiB_norsk_rød-gen</vt:lpstr>
      <vt:lpstr>UiB blue</vt:lpstr>
      <vt:lpstr>1_UiB blue</vt:lpstr>
      <vt:lpstr>6_AA-UiB-Institusjonell-mal-rev03</vt:lpstr>
      <vt:lpstr>1_UiB_norsk_rød-gen</vt:lpstr>
      <vt:lpstr>Etablering av meritteringsordningen «Excellent teaching practitioner/Fremragende Underviser (ETP/FUND) ved MatNat </vt:lpstr>
      <vt:lpstr>PowerPoint Presentation</vt:lpstr>
      <vt:lpstr>PowerPoint Presentation</vt:lpstr>
      <vt:lpstr>ETP/FUND ved MatNat</vt:lpstr>
      <vt:lpstr>Litt bakgrunn </vt:lpstr>
      <vt:lpstr>PowerPoint Presentation</vt:lpstr>
      <vt:lpstr>PowerPoint Presentation</vt:lpstr>
      <vt:lpstr>PowerPoint Presentation</vt:lpstr>
      <vt:lpstr>ETP på MatNat - tidslinje</vt:lpstr>
      <vt:lpstr>De to akademiske kulturene: forskning                          undervisning</vt:lpstr>
      <vt:lpstr>PowerPoint Presentation</vt:lpstr>
      <vt:lpstr>Gibbs list (2009)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Søknaden  om å bli godkjent som ETP/Fund skal inneholde:</vt:lpstr>
      <vt:lpstr>PowerPoint Presentation</vt:lpstr>
      <vt:lpstr>Legitimitet i miljøet - Hvordan bedømmer vi?</vt:lpstr>
      <vt:lpstr>Prinsipper</vt:lpstr>
      <vt:lpstr>Kriterier</vt:lpstr>
      <vt:lpstr>Søkerhjelp</vt:lpstr>
      <vt:lpstr>Bedømmelse og uttelling </vt:lpstr>
      <vt:lpstr>So, we are aiming for:</vt:lpstr>
      <vt:lpstr>PowerPoint Presentation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Helge Grønhaug</dc:creator>
  <cp:lastModifiedBy>Eli Neshavn Høie</cp:lastModifiedBy>
  <cp:revision>471</cp:revision>
  <cp:lastPrinted>2016-06-13T08:22:13Z</cp:lastPrinted>
  <dcterms:created xsi:type="dcterms:W3CDTF">2015-10-30T09:38:42Z</dcterms:created>
  <dcterms:modified xsi:type="dcterms:W3CDTF">2017-05-04T07:36:05Z</dcterms:modified>
</cp:coreProperties>
</file>